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83"/>
  </p:notesMasterIdLst>
  <p:handoutMasterIdLst>
    <p:handoutMasterId r:id="rId84"/>
  </p:handoutMasterIdLst>
  <p:sldIdLst>
    <p:sldId id="497" r:id="rId5"/>
    <p:sldId id="474" r:id="rId6"/>
    <p:sldId id="498" r:id="rId7"/>
    <p:sldId id="468" r:id="rId8"/>
    <p:sldId id="364" r:id="rId9"/>
    <p:sldId id="469" r:id="rId10"/>
    <p:sldId id="470" r:id="rId11"/>
    <p:sldId id="471" r:id="rId12"/>
    <p:sldId id="472" r:id="rId13"/>
    <p:sldId id="402" r:id="rId14"/>
    <p:sldId id="475" r:id="rId15"/>
    <p:sldId id="476" r:id="rId16"/>
    <p:sldId id="477" r:id="rId17"/>
    <p:sldId id="439" r:id="rId18"/>
    <p:sldId id="478" r:id="rId19"/>
    <p:sldId id="479" r:id="rId20"/>
    <p:sldId id="496" r:id="rId21"/>
    <p:sldId id="257" r:id="rId22"/>
    <p:sldId id="258" r:id="rId23"/>
    <p:sldId id="260" r:id="rId24"/>
    <p:sldId id="261" r:id="rId25"/>
    <p:sldId id="262" r:id="rId26"/>
    <p:sldId id="263" r:id="rId27"/>
    <p:sldId id="264" r:id="rId28"/>
    <p:sldId id="265" r:id="rId29"/>
    <p:sldId id="266" r:id="rId30"/>
    <p:sldId id="267" r:id="rId31"/>
    <p:sldId id="268" r:id="rId32"/>
    <p:sldId id="259" r:id="rId33"/>
    <p:sldId id="271" r:id="rId34"/>
    <p:sldId id="270" r:id="rId35"/>
    <p:sldId id="436" r:id="rId36"/>
    <p:sldId id="505" r:id="rId37"/>
    <p:sldId id="480" r:id="rId38"/>
    <p:sldId id="481" r:id="rId39"/>
    <p:sldId id="482" r:id="rId40"/>
    <p:sldId id="483" r:id="rId41"/>
    <p:sldId id="484" r:id="rId42"/>
    <p:sldId id="485" r:id="rId43"/>
    <p:sldId id="486" r:id="rId44"/>
    <p:sldId id="487" r:id="rId45"/>
    <p:sldId id="434" r:id="rId46"/>
    <p:sldId id="416" r:id="rId47"/>
    <p:sldId id="447" r:id="rId48"/>
    <p:sldId id="446" r:id="rId49"/>
    <p:sldId id="448" r:id="rId50"/>
    <p:sldId id="445" r:id="rId51"/>
    <p:sldId id="449" r:id="rId52"/>
    <p:sldId id="444" r:id="rId53"/>
    <p:sldId id="450" r:id="rId54"/>
    <p:sldId id="443" r:id="rId55"/>
    <p:sldId id="451" r:id="rId56"/>
    <p:sldId id="499" r:id="rId57"/>
    <p:sldId id="500" r:id="rId58"/>
    <p:sldId id="501" r:id="rId59"/>
    <p:sldId id="502" r:id="rId60"/>
    <p:sldId id="453" r:id="rId61"/>
    <p:sldId id="452" r:id="rId62"/>
    <p:sldId id="454" r:id="rId63"/>
    <p:sldId id="455" r:id="rId64"/>
    <p:sldId id="463" r:id="rId65"/>
    <p:sldId id="467" r:id="rId66"/>
    <p:sldId id="457" r:id="rId67"/>
    <p:sldId id="458" r:id="rId68"/>
    <p:sldId id="459" r:id="rId69"/>
    <p:sldId id="460" r:id="rId70"/>
    <p:sldId id="465" r:id="rId71"/>
    <p:sldId id="466" r:id="rId72"/>
    <p:sldId id="503" r:id="rId73"/>
    <p:sldId id="488" r:id="rId74"/>
    <p:sldId id="489" r:id="rId75"/>
    <p:sldId id="490" r:id="rId76"/>
    <p:sldId id="491" r:id="rId77"/>
    <p:sldId id="504" r:id="rId78"/>
    <p:sldId id="492" r:id="rId79"/>
    <p:sldId id="493" r:id="rId80"/>
    <p:sldId id="494" r:id="rId81"/>
    <p:sldId id="413" r:id="rId82"/>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6240"/>
  </p:normalViewPr>
  <p:slideViewPr>
    <p:cSldViewPr snapToGrid="0" showGuides="1">
      <p:cViewPr varScale="1">
        <p:scale>
          <a:sx n="86" d="100"/>
          <a:sy n="86" d="100"/>
        </p:scale>
        <p:origin x="557" y="5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32384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95553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bei Integrationen treten gerne </a:t>
            </a:r>
            <a:r>
              <a:rPr lang="de-DE" dirty="0" err="1"/>
              <a:t>Merge-Conflicts</a:t>
            </a:r>
            <a:r>
              <a:rPr lang="de-DE" dirty="0"/>
              <a:t> auf oder andere Probleme auf, über die wir letztes </a:t>
            </a:r>
            <a:r>
              <a:rPr lang="de-DE" dirty="0" err="1"/>
              <a:t>semseter</a:t>
            </a:r>
            <a:r>
              <a:rPr lang="de-DE" dirty="0"/>
              <a:t> in SE schon gesprochen haben</a:t>
            </a:r>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23218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 und Herrsche</a:t>
            </a:r>
          </a:p>
          <a:p>
            <a:r>
              <a:rPr lang="de-DE" dirty="0"/>
              <a:t>-rechte Seite, oben </a:t>
            </a:r>
            <a:r>
              <a:rPr lang="de-DE" dirty="0" err="1"/>
              <a:t>Piplining</a:t>
            </a:r>
            <a:r>
              <a:rPr lang="de-DE" dirty="0"/>
              <a:t> genutzt, unten Befehl für Befehl -&gt; Zeit deutlich länger</a:t>
            </a:r>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221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ECBB41C-B6B6-48DA-AD71-7DDDEE51E518}" type="slidenum">
              <a:rPr lang="de-DE" smtClean="0"/>
              <a:t>31</a:t>
            </a:fld>
            <a:endParaRPr lang="de-DE"/>
          </a:p>
        </p:txBody>
      </p:sp>
    </p:spTree>
    <p:extLst>
      <p:ext uri="{BB962C8B-B14F-4D97-AF65-F5344CB8AC3E}">
        <p14:creationId xmlns:p14="http://schemas.microsoft.com/office/powerpoint/2010/main" val="252901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535800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233396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257209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3059032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900114C7-C3C5-8C49-B878-831CB7B0D5D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91FA3574-14E3-394F-B1DA-DE2ADF8DA49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a:extLst>
              <a:ext uri="{FF2B5EF4-FFF2-40B4-BE49-F238E27FC236}">
                <a16:creationId xmlns:a16="http://schemas.microsoft.com/office/drawing/2014/main" id="{0C30C213-BD8C-2E40-931D-3843268E4FE5}"/>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C605E06B-6A8F-534A-9087-7626E8D0C1C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CD517ED8-3F22-504E-83B3-619F9637D79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7" name="Twitter icon with link">
            <a:hlinkClick r:id="rId9"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8" name="Facebook icon with link">
            <a:hlinkClick r:id="rId11"/>
            <a:extLst>
              <a:ext uri="{FF2B5EF4-FFF2-40B4-BE49-F238E27FC236}">
                <a16:creationId xmlns:a16="http://schemas.microsoft.com/office/drawing/2014/main" id="{AD0E3266-AFDB-2B4B-AA99-7D811F32F40E}"/>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825242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3A55AE-ECC1-40A4-AE11-CB6B07C1E1E1}"/>
              </a:ext>
            </a:extLst>
          </p:cNvPr>
          <p:cNvSpPr>
            <a:spLocks noGrp="1"/>
          </p:cNvSpPr>
          <p:nvPr>
            <p:ph type="ctrTitle"/>
          </p:nvPr>
        </p:nvSpPr>
        <p:spPr>
          <a:xfrm>
            <a:off x="1524397" y="1663304"/>
            <a:ext cx="9146381" cy="1846659"/>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57155A0-7723-4E3F-96CE-BBB91AB179AD}"/>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A695C44-CD31-4136-8A59-0EBA2184884D}"/>
              </a:ext>
            </a:extLst>
          </p:cNvPr>
          <p:cNvSpPr>
            <a:spLocks noGrp="1"/>
          </p:cNvSpPr>
          <p:nvPr>
            <p:ph type="dt" sz="half" idx="10"/>
          </p:nvPr>
        </p:nvSpPr>
        <p:spPr/>
        <p:txBody>
          <a:bodyPr/>
          <a:lstStyle/>
          <a:p>
            <a:fld id="{67C96CD5-0BC6-4BB3-B7D6-AC07E09E26F5}" type="datetimeFigureOut">
              <a:rPr lang="de-DE" smtClean="0"/>
              <a:t>26.04.2021</a:t>
            </a:fld>
            <a:endParaRPr lang="de-DE"/>
          </a:p>
        </p:txBody>
      </p:sp>
      <p:sp>
        <p:nvSpPr>
          <p:cNvPr id="5" name="Fußzeilenplatzhalter 4">
            <a:extLst>
              <a:ext uri="{FF2B5EF4-FFF2-40B4-BE49-F238E27FC236}">
                <a16:creationId xmlns:a16="http://schemas.microsoft.com/office/drawing/2014/main" id="{72B22ADF-B4CD-4BCB-98FF-2D23422A87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F2E3C1B-7C1F-4141-958D-1B2940665785}"/>
              </a:ext>
            </a:extLst>
          </p:cNvPr>
          <p:cNvSpPr>
            <a:spLocks noGrp="1"/>
          </p:cNvSpPr>
          <p:nvPr>
            <p:ph type="sldNum" sz="quarter" idx="12"/>
          </p:nvPr>
        </p:nvSpPr>
        <p:spPr/>
        <p:txBody>
          <a:bodyPr/>
          <a:lstStyle/>
          <a:p>
            <a:fld id="{04547DED-D05E-40BE-A379-7E37B81C9206}" type="slidenum">
              <a:rPr lang="de-DE" smtClean="0"/>
              <a:t>‹#›</a:t>
            </a:fld>
            <a:endParaRPr lang="de-DE"/>
          </a:p>
        </p:txBody>
      </p:sp>
    </p:spTree>
    <p:extLst>
      <p:ext uri="{BB962C8B-B14F-4D97-AF65-F5344CB8AC3E}">
        <p14:creationId xmlns:p14="http://schemas.microsoft.com/office/powerpoint/2010/main" val="2013876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EC979-F82B-4D2B-A7AB-5F8994D06A9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A7EBAB4-39A8-473A-9A8F-B95896AB521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BA10C9A-BAB7-47B8-99B3-F721FFE36E35}"/>
              </a:ext>
            </a:extLst>
          </p:cNvPr>
          <p:cNvSpPr>
            <a:spLocks noGrp="1"/>
          </p:cNvSpPr>
          <p:nvPr>
            <p:ph type="dt" sz="half" idx="10"/>
          </p:nvPr>
        </p:nvSpPr>
        <p:spPr/>
        <p:txBody>
          <a:bodyPr/>
          <a:lstStyle/>
          <a:p>
            <a:fld id="{67C96CD5-0BC6-4BB3-B7D6-AC07E09E26F5}" type="datetimeFigureOut">
              <a:rPr lang="de-DE" smtClean="0"/>
              <a:t>26.04.2021</a:t>
            </a:fld>
            <a:endParaRPr lang="de-DE"/>
          </a:p>
        </p:txBody>
      </p:sp>
      <p:sp>
        <p:nvSpPr>
          <p:cNvPr id="5" name="Fußzeilenplatzhalter 4">
            <a:extLst>
              <a:ext uri="{FF2B5EF4-FFF2-40B4-BE49-F238E27FC236}">
                <a16:creationId xmlns:a16="http://schemas.microsoft.com/office/drawing/2014/main" id="{1B892577-62E0-4D98-AA91-95EAF027FD9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9F71646-E781-48B9-8A88-4CB6693A9E20}"/>
              </a:ext>
            </a:extLst>
          </p:cNvPr>
          <p:cNvSpPr>
            <a:spLocks noGrp="1"/>
          </p:cNvSpPr>
          <p:nvPr>
            <p:ph type="sldNum" sz="quarter" idx="12"/>
          </p:nvPr>
        </p:nvSpPr>
        <p:spPr/>
        <p:txBody>
          <a:bodyPr/>
          <a:lstStyle/>
          <a:p>
            <a:fld id="{04547DED-D05E-40BE-A379-7E37B81C9206}" type="slidenum">
              <a:rPr lang="de-DE" smtClean="0"/>
              <a:t>‹#›</a:t>
            </a:fld>
            <a:endParaRPr lang="de-DE"/>
          </a:p>
        </p:txBody>
      </p:sp>
    </p:spTree>
    <p:extLst>
      <p:ext uri="{BB962C8B-B14F-4D97-AF65-F5344CB8AC3E}">
        <p14:creationId xmlns:p14="http://schemas.microsoft.com/office/powerpoint/2010/main" val="22428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 id="2147483781" r:id="rId27"/>
    <p:sldLayoutId id="2147483782" r:id="rId28"/>
    <p:sldLayoutId id="2147483783" r:id="rId2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7.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7.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7.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FAFCEBA-11F5-4F45-9A63-A30458470117}"/>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35" name="Speaker"/>
          <p:cNvSpPr>
            <a:spLocks noGrp="1"/>
          </p:cNvSpPr>
          <p:nvPr>
            <p:ph type="subTitle" idx="1"/>
          </p:nvPr>
        </p:nvSpPr>
        <p:spPr>
          <a:xfrm>
            <a:off x="288000" y="5130489"/>
            <a:ext cx="10899174" cy="430887"/>
          </a:xfrm>
        </p:spPr>
        <p:txBody>
          <a:bodyPr/>
          <a:lstStyle/>
          <a:p>
            <a:r>
              <a:rPr lang="en-US" dirty="0"/>
              <a:t>Lea </a:t>
            </a:r>
            <a:r>
              <a:rPr lang="en-US" dirty="0" err="1"/>
              <a:t>Matheis</a:t>
            </a:r>
            <a:r>
              <a:rPr lang="en-US" dirty="0"/>
              <a:t>, Florian Hase, Fynn Weyrich</a:t>
            </a:r>
          </a:p>
          <a:p>
            <a:pPr lvl="0"/>
            <a:r>
              <a:rPr lang="en-US" dirty="0"/>
              <a:t>April 26</a:t>
            </a:r>
            <a:r>
              <a:rPr lang="en-US" baseline="30000" dirty="0"/>
              <a:t>th</a:t>
            </a:r>
            <a:r>
              <a:rPr lang="en-US" dirty="0"/>
              <a:t> 2021</a:t>
            </a:r>
            <a:endParaRPr lang="en-US" baseline="30000" dirty="0"/>
          </a:p>
        </p:txBody>
      </p:sp>
      <p:sp>
        <p:nvSpPr>
          <p:cNvPr id="8" name="Presentation Title"/>
          <p:cNvSpPr>
            <a:spLocks noGrp="1"/>
          </p:cNvSpPr>
          <p:nvPr>
            <p:ph type="title"/>
          </p:nvPr>
        </p:nvSpPr>
        <p:spPr/>
        <p:txBody>
          <a:bodyPr/>
          <a:lstStyle/>
          <a:p>
            <a:r>
              <a:rPr lang="en-US" dirty="0">
                <a:solidFill>
                  <a:schemeClr val="accent1"/>
                </a:solidFill>
              </a:rPr>
              <a:t>Version Control und CI/CD</a:t>
            </a:r>
            <a:endParaRPr lang="de-DE" dirty="0">
              <a:solidFill>
                <a:schemeClr val="accent1"/>
              </a:solidFill>
            </a:endParaRPr>
          </a:p>
        </p:txBody>
      </p:sp>
      <p:pic>
        <p:nvPicPr>
          <p:cNvPr id="3" name="Graphic 2">
            <a:extLst>
              <a:ext uri="{FF2B5EF4-FFF2-40B4-BE49-F238E27FC236}">
                <a16:creationId xmlns:a16="http://schemas.microsoft.com/office/drawing/2014/main" id="{76539486-A70E-4D63-BF56-6FA9F1DBD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2039125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en-US" dirty="0"/>
              <a:t>Florian Hase</a:t>
            </a:r>
          </a:p>
          <a:p>
            <a:pPr lvl="0"/>
            <a:r>
              <a:rPr lang="en-US" dirty="0"/>
              <a:t>April 26, 2021</a:t>
            </a:r>
          </a:p>
        </p:txBody>
      </p:sp>
      <p:sp>
        <p:nvSpPr>
          <p:cNvPr id="11" name="Title"/>
          <p:cNvSpPr>
            <a:spLocks noGrp="1"/>
          </p:cNvSpPr>
          <p:nvPr>
            <p:ph type="title"/>
          </p:nvPr>
        </p:nvSpPr>
        <p:spPr/>
        <p:txBody>
          <a:bodyPr/>
          <a:lstStyle/>
          <a:p>
            <a:r>
              <a:rPr lang="en-US" dirty="0"/>
              <a:t>CI/CD</a:t>
            </a:r>
            <a:br>
              <a:rPr lang="en-US" dirty="0"/>
            </a:br>
            <a:r>
              <a:rPr lang="en-US" dirty="0">
                <a:solidFill>
                  <a:schemeClr val="accent1"/>
                </a:solidFill>
              </a:rPr>
              <a:t>Continuous Integration / Continuous Delivery</a:t>
            </a:r>
            <a:endParaRPr lang="de-DE" dirty="0">
              <a:solidFill>
                <a:schemeClr val="accent1"/>
              </a:solidFill>
            </a:endParaRPr>
          </a:p>
        </p:txBody>
      </p:sp>
      <p:pic>
        <p:nvPicPr>
          <p:cNvPr id="4" name="Graphic 3">
            <a:extLst>
              <a:ext uri="{FF2B5EF4-FFF2-40B4-BE49-F238E27FC236}">
                <a16:creationId xmlns:a16="http://schemas.microsoft.com/office/drawing/2014/main" id="{F0B4C3BD-7EE1-4CA4-B2A4-8BA42580D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331687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Was </a:t>
            </a:r>
            <a:r>
              <a:rPr lang="en-US" dirty="0" err="1"/>
              <a:t>ist</a:t>
            </a:r>
            <a:r>
              <a:rPr lang="en-US" dirty="0"/>
              <a:t> </a:t>
            </a:r>
            <a:r>
              <a:rPr lang="en-US" dirty="0">
                <a:solidFill>
                  <a:schemeClr val="accent1"/>
                </a:solidFill>
              </a:rPr>
              <a:t>CI/CD</a:t>
            </a:r>
            <a:r>
              <a:rPr lang="en-US" dirty="0"/>
              <a:t>?</a:t>
            </a:r>
          </a:p>
        </p:txBody>
      </p:sp>
      <p:sp>
        <p:nvSpPr>
          <p:cNvPr id="2" name="TextBox 1">
            <a:extLst>
              <a:ext uri="{FF2B5EF4-FFF2-40B4-BE49-F238E27FC236}">
                <a16:creationId xmlns:a16="http://schemas.microsoft.com/office/drawing/2014/main" id="{53DA6A74-9023-409D-BFCE-DD0FFD2DBBA2}"/>
              </a:ext>
            </a:extLst>
          </p:cNvPr>
          <p:cNvSpPr txBox="1"/>
          <p:nvPr/>
        </p:nvSpPr>
        <p:spPr>
          <a:xfrm>
            <a:off x="504001" y="3427631"/>
            <a:ext cx="10746298" cy="152349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solidFill>
                  <a:schemeClr val="accent1"/>
                </a:solidFill>
                <a:ea typeface="Arial Unicode MS" pitchFamily="34" charset="-128"/>
                <a:cs typeface="Arial Unicode MS" pitchFamily="34" charset="-128"/>
              </a:rPr>
              <a:t>regelmäßige</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Bereitstellung</a:t>
            </a:r>
            <a:r>
              <a:rPr lang="en-GB" sz="1800" kern="0" dirty="0">
                <a:ea typeface="Arial Unicode MS" pitchFamily="34" charset="-128"/>
                <a:cs typeface="Arial Unicode MS" pitchFamily="34" charset="-128"/>
              </a:rPr>
              <a:t> von Apps</a:t>
            </a: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solidFill>
                  <a:schemeClr val="accent1"/>
                </a:solidFill>
                <a:ea typeface="Arial Unicode MS" pitchFamily="34" charset="-128"/>
                <a:cs typeface="Arial Unicode MS" pitchFamily="34" charset="-128"/>
              </a:rPr>
              <a:t>Automatisierung</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aller</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Phasen</a:t>
            </a:r>
            <a:r>
              <a:rPr lang="en-GB" sz="1800" kern="0" dirty="0">
                <a:ea typeface="Arial Unicode MS" pitchFamily="34" charset="-128"/>
                <a:cs typeface="Arial Unicode MS" pitchFamily="34" charset="-128"/>
              </a:rPr>
              <a:t> in der </a:t>
            </a:r>
            <a:r>
              <a:rPr lang="en-GB" sz="1800" kern="0" dirty="0" err="1">
                <a:ea typeface="Arial Unicode MS" pitchFamily="34" charset="-128"/>
                <a:cs typeface="Arial Unicode MS" pitchFamily="34" charset="-128"/>
              </a:rPr>
              <a:t>Anwendungsentwicklung</a:t>
            </a:r>
            <a:endParaRPr lang="en-GB"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ea typeface="Arial Unicode MS" pitchFamily="34" charset="-128"/>
                <a:cs typeface="Arial Unicode MS" pitchFamily="34" charset="-128"/>
              </a:rPr>
              <a:t>löst</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Probleme</a:t>
            </a:r>
            <a:r>
              <a:rPr lang="en-GB" sz="1800" kern="0" dirty="0">
                <a:ea typeface="Arial Unicode MS" pitchFamily="34" charset="-128"/>
                <a:cs typeface="Arial Unicode MS" pitchFamily="34" charset="-128"/>
              </a:rPr>
              <a:t>, die </a:t>
            </a:r>
            <a:r>
              <a:rPr lang="en-GB" sz="1800" kern="0" dirty="0" err="1">
                <a:ea typeface="Arial Unicode MS" pitchFamily="34" charset="-128"/>
                <a:cs typeface="Arial Unicode MS" pitchFamily="34" charset="-128"/>
              </a:rPr>
              <a:t>bei</a:t>
            </a:r>
            <a:r>
              <a:rPr lang="en-GB" sz="1800" kern="0" dirty="0">
                <a:ea typeface="Arial Unicode MS" pitchFamily="34" charset="-128"/>
                <a:cs typeface="Arial Unicode MS" pitchFamily="34" charset="-128"/>
              </a:rPr>
              <a:t> Integration von </a:t>
            </a:r>
            <a:r>
              <a:rPr lang="en-GB" sz="1800" kern="0" dirty="0" err="1">
                <a:ea typeface="Arial Unicode MS" pitchFamily="34" charset="-128"/>
                <a:cs typeface="Arial Unicode MS" pitchFamily="34" charset="-128"/>
              </a:rPr>
              <a:t>neuem</a:t>
            </a:r>
            <a:r>
              <a:rPr lang="en-GB" sz="1800" kern="0" dirty="0">
                <a:ea typeface="Arial Unicode MS" pitchFamily="34" charset="-128"/>
                <a:cs typeface="Arial Unicode MS" pitchFamily="34" charset="-128"/>
              </a:rPr>
              <a:t> Code </a:t>
            </a:r>
            <a:r>
              <a:rPr lang="en-GB" sz="1800" kern="0" dirty="0" err="1">
                <a:ea typeface="Arial Unicode MS" pitchFamily="34" charset="-128"/>
                <a:cs typeface="Arial Unicode MS" pitchFamily="34" charset="-128"/>
              </a:rPr>
              <a:t>auftreten</a:t>
            </a:r>
            <a:endParaRPr lang="en-GB"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ea typeface="Arial Unicode MS" pitchFamily="34" charset="-128"/>
                <a:cs typeface="Arial Unicode MS" pitchFamily="34" charset="-128"/>
              </a:rPr>
              <a:t>führt</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zu</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Transparenz</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im</a:t>
            </a:r>
            <a:r>
              <a:rPr lang="en-GB" sz="1800" kern="0" dirty="0">
                <a:ea typeface="Arial Unicode MS" pitchFamily="34" charset="-128"/>
                <a:cs typeface="Arial Unicode MS" pitchFamily="34" charset="-128"/>
              </a:rPr>
              <a:t> App-Lifecycle</a:t>
            </a:r>
          </a:p>
        </p:txBody>
      </p:sp>
      <p:pic>
        <p:nvPicPr>
          <p:cNvPr id="4" name="Picture 3">
            <a:extLst>
              <a:ext uri="{FF2B5EF4-FFF2-40B4-BE49-F238E27FC236}">
                <a16:creationId xmlns:a16="http://schemas.microsoft.com/office/drawing/2014/main" id="{461DD95B-A981-4EFD-A934-5FFCEA380CB2}"/>
              </a:ext>
            </a:extLst>
          </p:cNvPr>
          <p:cNvPicPr>
            <a:picLocks noChangeAspect="1"/>
          </p:cNvPicPr>
          <p:nvPr/>
        </p:nvPicPr>
        <p:blipFill>
          <a:blip r:embed="rId3"/>
          <a:stretch>
            <a:fillRect/>
          </a:stretch>
        </p:blipFill>
        <p:spPr>
          <a:xfrm>
            <a:off x="2664803" y="1439620"/>
            <a:ext cx="1043593" cy="1043593"/>
          </a:xfrm>
          <a:prstGeom prst="rect">
            <a:avLst/>
          </a:prstGeom>
        </p:spPr>
      </p:pic>
      <p:pic>
        <p:nvPicPr>
          <p:cNvPr id="5" name="Picture 4">
            <a:extLst>
              <a:ext uri="{FF2B5EF4-FFF2-40B4-BE49-F238E27FC236}">
                <a16:creationId xmlns:a16="http://schemas.microsoft.com/office/drawing/2014/main" id="{66EA75CD-987F-465A-886C-9034C0D67234}"/>
              </a:ext>
            </a:extLst>
          </p:cNvPr>
          <p:cNvPicPr>
            <a:picLocks noChangeAspect="1"/>
          </p:cNvPicPr>
          <p:nvPr/>
        </p:nvPicPr>
        <p:blipFill>
          <a:blip r:embed="rId4"/>
          <a:stretch>
            <a:fillRect/>
          </a:stretch>
        </p:blipFill>
        <p:spPr>
          <a:xfrm>
            <a:off x="4157278" y="1330935"/>
            <a:ext cx="1261100" cy="1261100"/>
          </a:xfrm>
          <a:prstGeom prst="rect">
            <a:avLst/>
          </a:prstGeom>
        </p:spPr>
      </p:pic>
      <p:pic>
        <p:nvPicPr>
          <p:cNvPr id="6" name="Picture 5">
            <a:extLst>
              <a:ext uri="{FF2B5EF4-FFF2-40B4-BE49-F238E27FC236}">
                <a16:creationId xmlns:a16="http://schemas.microsoft.com/office/drawing/2014/main" id="{95A6870D-D199-4CC1-AEC4-E97F43BBFC4E}"/>
              </a:ext>
            </a:extLst>
          </p:cNvPr>
          <p:cNvPicPr>
            <a:picLocks noChangeAspect="1"/>
          </p:cNvPicPr>
          <p:nvPr/>
        </p:nvPicPr>
        <p:blipFill>
          <a:blip r:embed="rId5"/>
          <a:stretch>
            <a:fillRect/>
          </a:stretch>
        </p:blipFill>
        <p:spPr>
          <a:xfrm>
            <a:off x="989543" y="1395527"/>
            <a:ext cx="1131779" cy="1131779"/>
          </a:xfrm>
          <a:prstGeom prst="rect">
            <a:avLst/>
          </a:prstGeom>
        </p:spPr>
      </p:pic>
      <p:cxnSp>
        <p:nvCxnSpPr>
          <p:cNvPr id="7" name="Straight Arrow Connector 6">
            <a:extLst>
              <a:ext uri="{FF2B5EF4-FFF2-40B4-BE49-F238E27FC236}">
                <a16:creationId xmlns:a16="http://schemas.microsoft.com/office/drawing/2014/main" id="{0834DB24-D3A0-462F-A975-D6AB6F2863D1}"/>
              </a:ext>
            </a:extLst>
          </p:cNvPr>
          <p:cNvCxnSpPr>
            <a:cxnSpLocks/>
            <a:stCxn id="6" idx="3"/>
          </p:cNvCxnSpPr>
          <p:nvPr/>
        </p:nvCxnSpPr>
        <p:spPr>
          <a:xfrm>
            <a:off x="2121322" y="1961417"/>
            <a:ext cx="439101"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BD105B-3868-4DE7-8FAF-02668A190458}"/>
              </a:ext>
            </a:extLst>
          </p:cNvPr>
          <p:cNvCxnSpPr>
            <a:cxnSpLocks/>
            <a:stCxn id="4" idx="3"/>
          </p:cNvCxnSpPr>
          <p:nvPr/>
        </p:nvCxnSpPr>
        <p:spPr>
          <a:xfrm>
            <a:off x="3708396" y="1961417"/>
            <a:ext cx="52920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4C9BA0-883E-458F-BE26-3E2E7ED0016E}"/>
              </a:ext>
            </a:extLst>
          </p:cNvPr>
          <p:cNvCxnSpPr>
            <a:cxnSpLocks/>
          </p:cNvCxnSpPr>
          <p:nvPr/>
        </p:nvCxnSpPr>
        <p:spPr>
          <a:xfrm>
            <a:off x="5253148" y="1961416"/>
            <a:ext cx="54777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5C12C5-E447-4EF9-B2AC-AC874BE98306}"/>
              </a:ext>
            </a:extLst>
          </p:cNvPr>
          <p:cNvSpPr txBox="1"/>
          <p:nvPr/>
        </p:nvSpPr>
        <p:spPr>
          <a:xfrm>
            <a:off x="1137607" y="2532653"/>
            <a:ext cx="71680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Coding</a:t>
            </a:r>
          </a:p>
        </p:txBody>
      </p:sp>
      <p:sp>
        <p:nvSpPr>
          <p:cNvPr id="11" name="TextBox 10">
            <a:extLst>
              <a:ext uri="{FF2B5EF4-FFF2-40B4-BE49-F238E27FC236}">
                <a16:creationId xmlns:a16="http://schemas.microsoft.com/office/drawing/2014/main" id="{4671ACE1-52F7-480F-BF8B-45D2BBDD6036}"/>
              </a:ext>
            </a:extLst>
          </p:cNvPr>
          <p:cNvSpPr txBox="1"/>
          <p:nvPr/>
        </p:nvSpPr>
        <p:spPr>
          <a:xfrm>
            <a:off x="4429426" y="2527306"/>
            <a:ext cx="71680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Testing</a:t>
            </a:r>
            <a:endParaRPr lang="de-DE" sz="1400" kern="0" dirty="0">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20642005-306E-422A-86DD-3B5A8F07F7FA}"/>
              </a:ext>
            </a:extLst>
          </p:cNvPr>
          <p:cNvSpPr txBox="1"/>
          <p:nvPr/>
        </p:nvSpPr>
        <p:spPr>
          <a:xfrm>
            <a:off x="2821912" y="2527306"/>
            <a:ext cx="71680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Building</a:t>
            </a:r>
          </a:p>
        </p:txBody>
      </p:sp>
      <p:pic>
        <p:nvPicPr>
          <p:cNvPr id="14" name="Picture 13">
            <a:extLst>
              <a:ext uri="{FF2B5EF4-FFF2-40B4-BE49-F238E27FC236}">
                <a16:creationId xmlns:a16="http://schemas.microsoft.com/office/drawing/2014/main" id="{605514CB-29C7-49A7-8764-98D2E7130E24}"/>
              </a:ext>
            </a:extLst>
          </p:cNvPr>
          <p:cNvPicPr>
            <a:picLocks noChangeAspect="1"/>
          </p:cNvPicPr>
          <p:nvPr/>
        </p:nvPicPr>
        <p:blipFill>
          <a:blip r:embed="rId6"/>
          <a:stretch>
            <a:fillRect/>
          </a:stretch>
        </p:blipFill>
        <p:spPr>
          <a:xfrm>
            <a:off x="5958774" y="1463872"/>
            <a:ext cx="1039031" cy="1039031"/>
          </a:xfrm>
          <a:prstGeom prst="rect">
            <a:avLst/>
          </a:prstGeom>
        </p:spPr>
      </p:pic>
      <p:pic>
        <p:nvPicPr>
          <p:cNvPr id="15" name="Picture 14">
            <a:extLst>
              <a:ext uri="{FF2B5EF4-FFF2-40B4-BE49-F238E27FC236}">
                <a16:creationId xmlns:a16="http://schemas.microsoft.com/office/drawing/2014/main" id="{37EA412F-ED54-408C-A7FA-030CAEE4E418}"/>
              </a:ext>
            </a:extLst>
          </p:cNvPr>
          <p:cNvPicPr>
            <a:picLocks noChangeAspect="1"/>
          </p:cNvPicPr>
          <p:nvPr/>
        </p:nvPicPr>
        <p:blipFill>
          <a:blip r:embed="rId7"/>
          <a:stretch>
            <a:fillRect/>
          </a:stretch>
        </p:blipFill>
        <p:spPr>
          <a:xfrm>
            <a:off x="7668756" y="1488275"/>
            <a:ext cx="1039031" cy="1039031"/>
          </a:xfrm>
          <a:prstGeom prst="rect">
            <a:avLst/>
          </a:prstGeom>
        </p:spPr>
      </p:pic>
      <p:cxnSp>
        <p:nvCxnSpPr>
          <p:cNvPr id="16" name="Straight Arrow Connector 15">
            <a:extLst>
              <a:ext uri="{FF2B5EF4-FFF2-40B4-BE49-F238E27FC236}">
                <a16:creationId xmlns:a16="http://schemas.microsoft.com/office/drawing/2014/main" id="{684A584E-E061-47F8-80B6-EE2E8626CCD0}"/>
              </a:ext>
            </a:extLst>
          </p:cNvPr>
          <p:cNvCxnSpPr>
            <a:cxnSpLocks/>
          </p:cNvCxnSpPr>
          <p:nvPr/>
        </p:nvCxnSpPr>
        <p:spPr>
          <a:xfrm>
            <a:off x="8788868" y="1943525"/>
            <a:ext cx="508045"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B63E2D-7496-4F94-A2A2-A02480BEDB5F}"/>
              </a:ext>
            </a:extLst>
          </p:cNvPr>
          <p:cNvCxnSpPr>
            <a:cxnSpLocks/>
          </p:cNvCxnSpPr>
          <p:nvPr/>
        </p:nvCxnSpPr>
        <p:spPr>
          <a:xfrm>
            <a:off x="7160711" y="1961416"/>
            <a:ext cx="508045"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0D3063B-BD6D-41E5-A7A3-44A1D4B94F7A}"/>
              </a:ext>
            </a:extLst>
          </p:cNvPr>
          <p:cNvSpPr txBox="1"/>
          <p:nvPr/>
        </p:nvSpPr>
        <p:spPr>
          <a:xfrm>
            <a:off x="6147067" y="2527306"/>
            <a:ext cx="71680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Review</a:t>
            </a:r>
          </a:p>
        </p:txBody>
      </p:sp>
      <p:sp>
        <p:nvSpPr>
          <p:cNvPr id="19" name="TextBox 18">
            <a:extLst>
              <a:ext uri="{FF2B5EF4-FFF2-40B4-BE49-F238E27FC236}">
                <a16:creationId xmlns:a16="http://schemas.microsoft.com/office/drawing/2014/main" id="{48F9FD21-F3D8-4712-B556-459D486DDE4C}"/>
              </a:ext>
            </a:extLst>
          </p:cNvPr>
          <p:cNvSpPr txBox="1"/>
          <p:nvPr/>
        </p:nvSpPr>
        <p:spPr>
          <a:xfrm>
            <a:off x="7829869" y="2526705"/>
            <a:ext cx="71680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Staging</a:t>
            </a:r>
            <a:endParaRPr lang="de-DE" sz="1400" kern="0" dirty="0">
              <a:ea typeface="Arial Unicode MS" pitchFamily="34" charset="-128"/>
              <a:cs typeface="Arial Unicode MS" pitchFamily="34" charset="-128"/>
            </a:endParaRPr>
          </a:p>
        </p:txBody>
      </p:sp>
      <p:pic>
        <p:nvPicPr>
          <p:cNvPr id="30" name="Picture 29">
            <a:extLst>
              <a:ext uri="{FF2B5EF4-FFF2-40B4-BE49-F238E27FC236}">
                <a16:creationId xmlns:a16="http://schemas.microsoft.com/office/drawing/2014/main" id="{37B602B0-6C77-45E9-8025-5D04D2CF9EE3}"/>
              </a:ext>
            </a:extLst>
          </p:cNvPr>
          <p:cNvPicPr>
            <a:picLocks noChangeAspect="1"/>
          </p:cNvPicPr>
          <p:nvPr/>
        </p:nvPicPr>
        <p:blipFill>
          <a:blip r:embed="rId8"/>
          <a:stretch>
            <a:fillRect/>
          </a:stretch>
        </p:blipFill>
        <p:spPr>
          <a:xfrm>
            <a:off x="9399618" y="1441900"/>
            <a:ext cx="1039032" cy="1039032"/>
          </a:xfrm>
          <a:prstGeom prst="rect">
            <a:avLst/>
          </a:prstGeom>
        </p:spPr>
      </p:pic>
      <p:sp>
        <p:nvSpPr>
          <p:cNvPr id="31" name="TextBox 30">
            <a:extLst>
              <a:ext uri="{FF2B5EF4-FFF2-40B4-BE49-F238E27FC236}">
                <a16:creationId xmlns:a16="http://schemas.microsoft.com/office/drawing/2014/main" id="{96167F00-B829-4E40-9330-BE2D754E789C}"/>
              </a:ext>
            </a:extLst>
          </p:cNvPr>
          <p:cNvSpPr txBox="1"/>
          <p:nvPr/>
        </p:nvSpPr>
        <p:spPr>
          <a:xfrm>
            <a:off x="9469735" y="2526705"/>
            <a:ext cx="89879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Production</a:t>
            </a:r>
            <a:endParaRPr lang="de-DE"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57317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Definition: </a:t>
            </a:r>
            <a:r>
              <a:rPr lang="en-US" dirty="0">
                <a:solidFill>
                  <a:schemeClr val="accent1"/>
                </a:solidFill>
              </a:rPr>
              <a:t>Pipeline</a:t>
            </a:r>
            <a:r>
              <a:rPr lang="en-US" dirty="0"/>
              <a:t> </a:t>
            </a:r>
          </a:p>
        </p:txBody>
      </p:sp>
      <p:sp>
        <p:nvSpPr>
          <p:cNvPr id="3" name="TextBox 2">
            <a:extLst>
              <a:ext uri="{FF2B5EF4-FFF2-40B4-BE49-F238E27FC236}">
                <a16:creationId xmlns:a16="http://schemas.microsoft.com/office/drawing/2014/main" id="{92083EA2-7240-4D21-963E-FA86E216634D}"/>
              </a:ext>
            </a:extLst>
          </p:cNvPr>
          <p:cNvSpPr txBox="1"/>
          <p:nvPr/>
        </p:nvSpPr>
        <p:spPr>
          <a:xfrm>
            <a:off x="504001" y="3013501"/>
            <a:ext cx="5511567"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800" kern="0" dirty="0">
                <a:ea typeface="Arial Unicode MS" pitchFamily="34" charset="-128"/>
                <a:cs typeface="Arial Unicode MS" pitchFamily="34" charset="-128"/>
              </a:rPr>
              <a:t>Die </a:t>
            </a:r>
            <a:r>
              <a:rPr lang="de-DE" sz="1800" kern="0" dirty="0">
                <a:solidFill>
                  <a:schemeClr val="accent1"/>
                </a:solidFill>
                <a:ea typeface="Arial Unicode MS" pitchFamily="34" charset="-128"/>
                <a:cs typeface="Arial Unicode MS" pitchFamily="34" charset="-128"/>
              </a:rPr>
              <a:t>Befehlspipeline </a:t>
            </a:r>
            <a:r>
              <a:rPr lang="de-DE" sz="1800" kern="0" dirty="0">
                <a:ea typeface="Arial Unicode MS" pitchFamily="34" charset="-128"/>
                <a:cs typeface="Arial Unicode MS" pitchFamily="34" charset="-128"/>
              </a:rPr>
              <a:t>ist eine Art „Fließband“, bei dem </a:t>
            </a:r>
            <a:r>
              <a:rPr lang="de-DE" sz="1800" kern="0" dirty="0">
                <a:solidFill>
                  <a:schemeClr val="accent1"/>
                </a:solidFill>
                <a:ea typeface="Arial Unicode MS" pitchFamily="34" charset="-128"/>
                <a:cs typeface="Arial Unicode MS" pitchFamily="34" charset="-128"/>
              </a:rPr>
              <a:t>Befehle</a:t>
            </a:r>
            <a:r>
              <a:rPr lang="de-DE" sz="1800" kern="0" dirty="0">
                <a:ea typeface="Arial Unicode MS" pitchFamily="34" charset="-128"/>
                <a:cs typeface="Arial Unicode MS" pitchFamily="34" charset="-128"/>
              </a:rPr>
              <a:t> in </a:t>
            </a:r>
            <a:r>
              <a:rPr lang="de-DE" sz="1800" kern="0" dirty="0">
                <a:solidFill>
                  <a:schemeClr val="accent1"/>
                </a:solidFill>
                <a:ea typeface="Arial Unicode MS" pitchFamily="34" charset="-128"/>
                <a:cs typeface="Arial Unicode MS" pitchFamily="34" charset="-128"/>
              </a:rPr>
              <a:t>Teilaufgaben</a:t>
            </a:r>
            <a:r>
              <a:rPr lang="de-DE" sz="1800" kern="0" dirty="0">
                <a:ea typeface="Arial Unicode MS" pitchFamily="34" charset="-128"/>
                <a:cs typeface="Arial Unicode MS" pitchFamily="34" charset="-128"/>
              </a:rPr>
              <a:t> zerlegt werden, die parallel verarbeitet werden können.</a:t>
            </a:r>
            <a:endParaRPr lang="en-GB" sz="1800" kern="0" dirty="0">
              <a:solidFill>
                <a:schemeClr val="accent1"/>
              </a:solidFill>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735F1604-AAE3-4ADC-9286-E6723A46B0E4}"/>
              </a:ext>
            </a:extLst>
          </p:cNvPr>
          <p:cNvPicPr>
            <a:picLocks noChangeAspect="1"/>
          </p:cNvPicPr>
          <p:nvPr/>
        </p:nvPicPr>
        <p:blipFill>
          <a:blip r:embed="rId3"/>
          <a:stretch>
            <a:fillRect/>
          </a:stretch>
        </p:blipFill>
        <p:spPr>
          <a:xfrm>
            <a:off x="6993782" y="1441876"/>
            <a:ext cx="5601647" cy="3143250"/>
          </a:xfrm>
          <a:prstGeom prst="rect">
            <a:avLst/>
          </a:prstGeom>
        </p:spPr>
      </p:pic>
      <p:sp>
        <p:nvSpPr>
          <p:cNvPr id="7" name="TextBox 6">
            <a:extLst>
              <a:ext uri="{FF2B5EF4-FFF2-40B4-BE49-F238E27FC236}">
                <a16:creationId xmlns:a16="http://schemas.microsoft.com/office/drawing/2014/main" id="{07881D35-0310-411F-8950-E7A067AF2D0B}"/>
              </a:ext>
            </a:extLst>
          </p:cNvPr>
          <p:cNvSpPr txBox="1"/>
          <p:nvPr/>
        </p:nvSpPr>
        <p:spPr>
          <a:xfrm>
            <a:off x="6473445" y="2135338"/>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4</a:t>
            </a:r>
            <a:endParaRPr lang="en-GB" sz="1400" kern="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A6790BA-5FF4-437C-B150-BD7CD328F19B}"/>
              </a:ext>
            </a:extLst>
          </p:cNvPr>
          <p:cNvSpPr txBox="1"/>
          <p:nvPr/>
        </p:nvSpPr>
        <p:spPr>
          <a:xfrm>
            <a:off x="6473445" y="2319260"/>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3</a:t>
            </a:r>
            <a:endParaRPr lang="en-GB" sz="1400" kern="0" dirty="0" err="1">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3BDF1ADB-5EBE-4166-9FAA-F871BC57F4F1}"/>
              </a:ext>
            </a:extLst>
          </p:cNvPr>
          <p:cNvSpPr txBox="1"/>
          <p:nvPr/>
        </p:nvSpPr>
        <p:spPr>
          <a:xfrm>
            <a:off x="6473445" y="2486900"/>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2</a:t>
            </a:r>
            <a:endParaRPr lang="en-GB" sz="1400" kern="0" dirty="0" err="1">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05CBDA2-6D2D-4E40-80E2-2DA8B6E01214}"/>
              </a:ext>
            </a:extLst>
          </p:cNvPr>
          <p:cNvSpPr txBox="1"/>
          <p:nvPr/>
        </p:nvSpPr>
        <p:spPr>
          <a:xfrm>
            <a:off x="6473445" y="2654726"/>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1</a:t>
            </a:r>
            <a:endParaRPr lang="en-GB" sz="1400" kern="0" dirty="0" err="1">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63D05280-EF01-468B-AB66-1E76FC425AE7}"/>
              </a:ext>
            </a:extLst>
          </p:cNvPr>
          <p:cNvSpPr txBox="1"/>
          <p:nvPr/>
        </p:nvSpPr>
        <p:spPr>
          <a:xfrm>
            <a:off x="6473445" y="4231222"/>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1</a:t>
            </a:r>
            <a:endParaRPr lang="en-GB" sz="1400" kern="0" dirty="0" err="1">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E0691C43-9D3D-4F45-B32B-0C682585198F}"/>
              </a:ext>
            </a:extLst>
          </p:cNvPr>
          <p:cNvSpPr txBox="1"/>
          <p:nvPr/>
        </p:nvSpPr>
        <p:spPr>
          <a:xfrm>
            <a:off x="6473445" y="3895300"/>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3</a:t>
            </a:r>
            <a:endParaRPr lang="en-GB" sz="1400" kern="0" dirty="0" err="1">
              <a:ea typeface="Arial Unicode MS" pitchFamily="34" charset="-128"/>
              <a:cs typeface="Arial Unicode MS" pitchFamily="34" charset="-128"/>
            </a:endParaRPr>
          </a:p>
        </p:txBody>
      </p:sp>
      <p:sp>
        <p:nvSpPr>
          <p:cNvPr id="14" name="TextBox 13">
            <a:extLst>
              <a:ext uri="{FF2B5EF4-FFF2-40B4-BE49-F238E27FC236}">
                <a16:creationId xmlns:a16="http://schemas.microsoft.com/office/drawing/2014/main" id="{81F6FABC-C7A1-4B25-B73B-E1A3DA2C51C4}"/>
              </a:ext>
            </a:extLst>
          </p:cNvPr>
          <p:cNvSpPr txBox="1"/>
          <p:nvPr/>
        </p:nvSpPr>
        <p:spPr>
          <a:xfrm>
            <a:off x="6473445" y="4059397"/>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2</a:t>
            </a:r>
            <a:endParaRPr lang="en-GB" sz="1400" kern="0" dirty="0" err="1">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08A0D572-74AE-4FB3-B87D-71544C72D43C}"/>
              </a:ext>
            </a:extLst>
          </p:cNvPr>
          <p:cNvSpPr txBox="1"/>
          <p:nvPr/>
        </p:nvSpPr>
        <p:spPr>
          <a:xfrm>
            <a:off x="6473445" y="3745569"/>
            <a:ext cx="104067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Befehl 4</a:t>
            </a:r>
            <a:endParaRPr lang="en-GB" sz="1400" kern="0" dirty="0" err="1">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8B5B6218-8A7F-40F8-9EB0-260CF00E909D}"/>
              </a:ext>
            </a:extLst>
          </p:cNvPr>
          <p:cNvSpPr/>
          <p:nvPr/>
        </p:nvSpPr>
        <p:spPr bwMode="gray">
          <a:xfrm>
            <a:off x="6097239" y="1441876"/>
            <a:ext cx="6779862" cy="3524407"/>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2944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Continuous </a:t>
            </a:r>
            <a:r>
              <a:rPr lang="en-US" dirty="0">
                <a:solidFill>
                  <a:schemeClr val="accent1"/>
                </a:solidFill>
              </a:rPr>
              <a:t>Integration Pipeline</a:t>
            </a:r>
          </a:p>
        </p:txBody>
      </p:sp>
      <p:sp>
        <p:nvSpPr>
          <p:cNvPr id="2" name="TextBox 1">
            <a:extLst>
              <a:ext uri="{FF2B5EF4-FFF2-40B4-BE49-F238E27FC236}">
                <a16:creationId xmlns:a16="http://schemas.microsoft.com/office/drawing/2014/main" id="{B2E84FD2-0F96-4225-84DB-8B35A734A31D}"/>
              </a:ext>
            </a:extLst>
          </p:cNvPr>
          <p:cNvSpPr txBox="1"/>
          <p:nvPr/>
        </p:nvSpPr>
        <p:spPr>
          <a:xfrm>
            <a:off x="612456" y="3240277"/>
            <a:ext cx="8254826" cy="2769989"/>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Fokus auf </a:t>
            </a:r>
            <a:r>
              <a:rPr lang="de-DE" sz="1800" kern="0" dirty="0">
                <a:solidFill>
                  <a:schemeClr val="accent1"/>
                </a:solidFill>
                <a:ea typeface="Arial Unicode MS" pitchFamily="34" charset="-128"/>
                <a:cs typeface="Arial Unicode MS" pitchFamily="34" charset="-128"/>
              </a:rPr>
              <a:t>Integration neuen Codes</a:t>
            </a: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solidFill>
                  <a:schemeClr val="accent1"/>
                </a:solidFill>
                <a:ea typeface="Arial Unicode MS" pitchFamily="34" charset="-128"/>
                <a:cs typeface="Arial Unicode MS" pitchFamily="34" charset="-128"/>
              </a:rPr>
              <a:t>jeder</a:t>
            </a:r>
            <a:r>
              <a:rPr lang="en-GB" sz="1800" kern="0" dirty="0">
                <a:solidFill>
                  <a:schemeClr val="accent1"/>
                </a:solidFill>
                <a:ea typeface="Arial Unicode MS" pitchFamily="34" charset="-128"/>
                <a:cs typeface="Arial Unicode MS" pitchFamily="34" charset="-128"/>
              </a:rPr>
              <a:t> hat </a:t>
            </a:r>
            <a:r>
              <a:rPr lang="en-GB" sz="1800" kern="0" dirty="0" err="1">
                <a:solidFill>
                  <a:schemeClr val="accent1"/>
                </a:solidFill>
                <a:ea typeface="Arial Unicode MS" pitchFamily="34" charset="-128"/>
                <a:cs typeface="Arial Unicode MS" pitchFamily="34" charset="-128"/>
              </a:rPr>
              <a:t>Zugriff</a:t>
            </a:r>
            <a:r>
              <a:rPr lang="en-GB" sz="1800" kern="0" dirty="0">
                <a:solidFill>
                  <a:schemeClr val="accent1"/>
                </a:solidFill>
                <a:ea typeface="Arial Unicode MS" pitchFamily="34" charset="-128"/>
                <a:cs typeface="Arial Unicode MS" pitchFamily="34" charset="-128"/>
              </a:rPr>
              <a:t> </a:t>
            </a:r>
            <a:r>
              <a:rPr lang="en-GB" sz="1800" kern="0" dirty="0">
                <a:ea typeface="Arial Unicode MS" pitchFamily="34" charset="-128"/>
                <a:cs typeface="Arial Unicode MS" pitchFamily="34" charset="-128"/>
              </a:rPr>
              <a:t>auf Build und </a:t>
            </a:r>
            <a:r>
              <a:rPr lang="en-GB" sz="1800" kern="0" dirty="0" err="1">
                <a:ea typeface="Arial Unicode MS" pitchFamily="34" charset="-128"/>
                <a:cs typeface="Arial Unicode MS" pitchFamily="34" charset="-128"/>
              </a:rPr>
              <a:t>Testrepository</a:t>
            </a:r>
            <a:endParaRPr lang="de-DE" sz="1800" kern="0" dirty="0">
              <a:solidFill>
                <a:schemeClr val="accent1"/>
              </a:solidFill>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mindestens </a:t>
            </a:r>
            <a:r>
              <a:rPr lang="de-DE" sz="1800" kern="0" dirty="0">
                <a:solidFill>
                  <a:schemeClr val="accent1"/>
                </a:solidFill>
                <a:ea typeface="Arial Unicode MS" pitchFamily="34" charset="-128"/>
                <a:cs typeface="Arial Unicode MS" pitchFamily="34" charset="-128"/>
              </a:rPr>
              <a:t>tägliche</a:t>
            </a:r>
            <a:r>
              <a:rPr lang="de-DE" sz="1800" kern="0" dirty="0">
                <a:ea typeface="Arial Unicode MS" pitchFamily="34" charset="-128"/>
                <a:cs typeface="Arial Unicode MS" pitchFamily="34" charset="-128"/>
              </a:rPr>
              <a:t> Check-In des Codes</a:t>
            </a: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a:ea typeface="Arial Unicode MS" pitchFamily="34" charset="-128"/>
                <a:cs typeface="Arial Unicode MS" pitchFamily="34" charset="-128"/>
              </a:rPr>
              <a:t>Build </a:t>
            </a:r>
            <a:r>
              <a:rPr lang="en-GB" sz="1800" kern="0" dirty="0" err="1">
                <a:ea typeface="Arial Unicode MS" pitchFamily="34" charset="-128"/>
                <a:cs typeface="Arial Unicode MS" pitchFamily="34" charset="-128"/>
              </a:rPr>
              <a:t>ist</a:t>
            </a:r>
            <a:r>
              <a:rPr lang="en-GB" sz="1800" kern="0" dirty="0">
                <a:ea typeface="Arial Unicode MS" pitchFamily="34" charset="-128"/>
                <a:cs typeface="Arial Unicode MS" pitchFamily="34" charset="-128"/>
              </a:rPr>
              <a:t> </a:t>
            </a:r>
            <a:r>
              <a:rPr lang="en-GB" sz="1800" kern="0" dirty="0">
                <a:solidFill>
                  <a:schemeClr val="accent1"/>
                </a:solidFill>
                <a:ea typeface="Arial Unicode MS" pitchFamily="34" charset="-128"/>
                <a:cs typeface="Arial Unicode MS" pitchFamily="34" charset="-128"/>
              </a:rPr>
              <a:t>schnell</a:t>
            </a: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solidFill>
                  <a:schemeClr val="accent1"/>
                </a:solidFill>
                <a:ea typeface="Arial Unicode MS" pitchFamily="34" charset="-128"/>
                <a:cs typeface="Arial Unicode MS" pitchFamily="34" charset="-128"/>
              </a:rPr>
              <a:t>Validierung</a:t>
            </a:r>
            <a:r>
              <a:rPr lang="de-DE" sz="1800" kern="0" dirty="0">
                <a:ea typeface="Arial Unicode MS" pitchFamily="34" charset="-128"/>
                <a:cs typeface="Arial Unicode MS" pitchFamily="34" charset="-128"/>
              </a:rPr>
              <a:t> des Codes mit Unit Tests und Integration Tests</a:t>
            </a: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a:ea typeface="Arial Unicode MS" pitchFamily="34" charset="-128"/>
                <a:cs typeface="Arial Unicode MS" pitchFamily="34" charset="-128"/>
              </a:rPr>
              <a:t>Build-</a:t>
            </a:r>
            <a:r>
              <a:rPr lang="en-GB" sz="1800" kern="0" dirty="0" err="1">
                <a:ea typeface="Arial Unicode MS" pitchFamily="34" charset="-128"/>
                <a:cs typeface="Arial Unicode MS" pitchFamily="34" charset="-128"/>
              </a:rPr>
              <a:t>Artefakte</a:t>
            </a:r>
            <a:r>
              <a:rPr lang="en-GB" sz="1800" kern="0" dirty="0">
                <a:ea typeface="Arial Unicode MS" pitchFamily="34" charset="-128"/>
                <a:cs typeface="Arial Unicode MS" pitchFamily="34" charset="-128"/>
              </a:rPr>
              <a:t> werden </a:t>
            </a:r>
            <a:r>
              <a:rPr lang="en-GB" sz="1800" kern="0" dirty="0" err="1">
                <a:ea typeface="Arial Unicode MS" pitchFamily="34" charset="-128"/>
                <a:cs typeface="Arial Unicode MS" pitchFamily="34" charset="-128"/>
              </a:rPr>
              <a:t>nach</a:t>
            </a:r>
            <a:r>
              <a:rPr lang="en-GB" sz="1800" kern="0" dirty="0">
                <a:ea typeface="Arial Unicode MS" pitchFamily="34" charset="-128"/>
                <a:cs typeface="Arial Unicode MS" pitchFamily="34" charset="-128"/>
              </a:rPr>
              <a:t> </a:t>
            </a:r>
            <a:r>
              <a:rPr lang="de-DE" sz="1800" kern="0" dirty="0">
                <a:solidFill>
                  <a:schemeClr val="accent1"/>
                </a:solidFill>
                <a:ea typeface="Arial Unicode MS" pitchFamily="34" charset="-128"/>
                <a:cs typeface="Arial Unicode MS" pitchFamily="34" charset="-128"/>
              </a:rPr>
              <a:t>erfolgreichem</a:t>
            </a:r>
            <a:r>
              <a:rPr lang="en-GB" sz="1800" kern="0" dirty="0">
                <a:ea typeface="Arial Unicode MS" pitchFamily="34" charset="-128"/>
                <a:cs typeface="Arial Unicode MS" pitchFamily="34" charset="-128"/>
              </a:rPr>
              <a:t> Build in Testumgebung deployt</a:t>
            </a:r>
          </a:p>
          <a:p>
            <a:pPr marL="285750" indent="-285750" fontAlgn="base">
              <a:spcBef>
                <a:spcPct val="50000"/>
              </a:spcBef>
              <a:spcAft>
                <a:spcPct val="0"/>
              </a:spcAft>
              <a:buClr>
                <a:srgbClr val="F0AB00"/>
              </a:buClr>
              <a:buSzPct val="80000"/>
              <a:buFont typeface="Wingdings" panose="05000000000000000000" pitchFamily="2" charset="2"/>
              <a:buChar char="§"/>
            </a:pPr>
            <a:endParaRPr lang="en-GB" sz="1800" kern="0" dirty="0">
              <a:ea typeface="Arial Unicode MS" pitchFamily="34" charset="-128"/>
              <a:cs typeface="Arial Unicode MS" pitchFamily="34" charset="-128"/>
            </a:endParaRPr>
          </a:p>
        </p:txBody>
      </p:sp>
      <p:pic>
        <p:nvPicPr>
          <p:cNvPr id="21" name="Picture 20">
            <a:extLst>
              <a:ext uri="{FF2B5EF4-FFF2-40B4-BE49-F238E27FC236}">
                <a16:creationId xmlns:a16="http://schemas.microsoft.com/office/drawing/2014/main" id="{595ADDAF-50D5-439B-B33F-9AC90A20B12D}"/>
              </a:ext>
            </a:extLst>
          </p:cNvPr>
          <p:cNvPicPr>
            <a:picLocks noChangeAspect="1"/>
          </p:cNvPicPr>
          <p:nvPr/>
        </p:nvPicPr>
        <p:blipFill>
          <a:blip r:embed="rId2"/>
          <a:stretch>
            <a:fillRect/>
          </a:stretch>
        </p:blipFill>
        <p:spPr>
          <a:xfrm>
            <a:off x="2860646" y="1443142"/>
            <a:ext cx="1283456" cy="1283456"/>
          </a:xfrm>
          <a:prstGeom prst="rect">
            <a:avLst/>
          </a:prstGeom>
        </p:spPr>
      </p:pic>
      <p:pic>
        <p:nvPicPr>
          <p:cNvPr id="23" name="Picture 22">
            <a:extLst>
              <a:ext uri="{FF2B5EF4-FFF2-40B4-BE49-F238E27FC236}">
                <a16:creationId xmlns:a16="http://schemas.microsoft.com/office/drawing/2014/main" id="{679E453C-E5BB-406B-9CD6-CA921F71F30E}"/>
              </a:ext>
            </a:extLst>
          </p:cNvPr>
          <p:cNvPicPr>
            <a:picLocks noChangeAspect="1"/>
          </p:cNvPicPr>
          <p:nvPr/>
        </p:nvPicPr>
        <p:blipFill>
          <a:blip r:embed="rId3"/>
          <a:stretch>
            <a:fillRect/>
          </a:stretch>
        </p:blipFill>
        <p:spPr>
          <a:xfrm>
            <a:off x="5000381" y="1281326"/>
            <a:ext cx="1550956" cy="1550956"/>
          </a:xfrm>
          <a:prstGeom prst="rect">
            <a:avLst/>
          </a:prstGeom>
        </p:spPr>
      </p:pic>
      <p:pic>
        <p:nvPicPr>
          <p:cNvPr id="26" name="Picture 25">
            <a:extLst>
              <a:ext uri="{FF2B5EF4-FFF2-40B4-BE49-F238E27FC236}">
                <a16:creationId xmlns:a16="http://schemas.microsoft.com/office/drawing/2014/main" id="{103296FE-F53F-4A6E-9A97-0D742AB22419}"/>
              </a:ext>
            </a:extLst>
          </p:cNvPr>
          <p:cNvPicPr>
            <a:picLocks noChangeAspect="1"/>
          </p:cNvPicPr>
          <p:nvPr/>
        </p:nvPicPr>
        <p:blipFill>
          <a:blip r:embed="rId4"/>
          <a:stretch>
            <a:fillRect/>
          </a:stretch>
        </p:blipFill>
        <p:spPr>
          <a:xfrm>
            <a:off x="612456" y="1388914"/>
            <a:ext cx="1391911" cy="1391911"/>
          </a:xfrm>
          <a:prstGeom prst="rect">
            <a:avLst/>
          </a:prstGeom>
        </p:spPr>
      </p:pic>
      <p:cxnSp>
        <p:nvCxnSpPr>
          <p:cNvPr id="28" name="Straight Arrow Connector 27">
            <a:extLst>
              <a:ext uri="{FF2B5EF4-FFF2-40B4-BE49-F238E27FC236}">
                <a16:creationId xmlns:a16="http://schemas.microsoft.com/office/drawing/2014/main" id="{30397C60-E15A-4523-99D0-B0B56C871693}"/>
              </a:ext>
            </a:extLst>
          </p:cNvPr>
          <p:cNvCxnSpPr>
            <a:cxnSpLocks/>
            <a:stCxn id="26" idx="3"/>
            <a:endCxn id="21" idx="1"/>
          </p:cNvCxnSpPr>
          <p:nvPr/>
        </p:nvCxnSpPr>
        <p:spPr>
          <a:xfrm>
            <a:off x="2004367" y="2084870"/>
            <a:ext cx="85627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16CFB2F-035A-4331-91CB-418EDB55526E}"/>
              </a:ext>
            </a:extLst>
          </p:cNvPr>
          <p:cNvCxnSpPr>
            <a:cxnSpLocks/>
            <a:stCxn id="21" idx="3"/>
          </p:cNvCxnSpPr>
          <p:nvPr/>
        </p:nvCxnSpPr>
        <p:spPr>
          <a:xfrm>
            <a:off x="4144102" y="2084870"/>
            <a:ext cx="85627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5A2441-C028-47F3-B28D-45934037A534}"/>
              </a:ext>
            </a:extLst>
          </p:cNvPr>
          <p:cNvCxnSpPr>
            <a:cxnSpLocks/>
          </p:cNvCxnSpPr>
          <p:nvPr/>
        </p:nvCxnSpPr>
        <p:spPr>
          <a:xfrm>
            <a:off x="6680895" y="2086228"/>
            <a:ext cx="82352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56D27D6-B98C-416F-81F9-5E1013EB5F07}"/>
              </a:ext>
            </a:extLst>
          </p:cNvPr>
          <p:cNvSpPr txBox="1"/>
          <p:nvPr/>
        </p:nvSpPr>
        <p:spPr>
          <a:xfrm>
            <a:off x="991506" y="2648308"/>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Coding</a:t>
            </a:r>
          </a:p>
        </p:txBody>
      </p:sp>
      <p:sp>
        <p:nvSpPr>
          <p:cNvPr id="46" name="TextBox 45">
            <a:extLst>
              <a:ext uri="{FF2B5EF4-FFF2-40B4-BE49-F238E27FC236}">
                <a16:creationId xmlns:a16="http://schemas.microsoft.com/office/drawing/2014/main" id="{3AEEA16E-0318-43E4-AD7C-B1F003712375}"/>
              </a:ext>
            </a:extLst>
          </p:cNvPr>
          <p:cNvSpPr txBox="1"/>
          <p:nvPr/>
        </p:nvSpPr>
        <p:spPr>
          <a:xfrm>
            <a:off x="5473697" y="2644903"/>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Testing</a:t>
            </a:r>
            <a:endParaRPr lang="de-DE" sz="1400" kern="0" dirty="0">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BED183D1-967C-4F8B-8364-FCC0F4104331}"/>
              </a:ext>
            </a:extLst>
          </p:cNvPr>
          <p:cNvSpPr txBox="1"/>
          <p:nvPr/>
        </p:nvSpPr>
        <p:spPr>
          <a:xfrm>
            <a:off x="3099212" y="2644903"/>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Building</a:t>
            </a:r>
          </a:p>
        </p:txBody>
      </p:sp>
    </p:spTree>
    <p:extLst>
      <p:ext uri="{BB962C8B-B14F-4D97-AF65-F5344CB8AC3E}">
        <p14:creationId xmlns:p14="http://schemas.microsoft.com/office/powerpoint/2010/main" val="331004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placeholder"/>
          <p:cNvSpPr>
            <a:spLocks noGrp="1"/>
          </p:cNvSpPr>
          <p:nvPr>
            <p:ph type="body" sz="quarter" idx="10"/>
          </p:nvPr>
        </p:nvSpPr>
        <p:spPr>
          <a:xfrm>
            <a:off x="504987" y="2689233"/>
            <a:ext cx="11185200" cy="850921"/>
          </a:xfrm>
        </p:spPr>
        <p:txBody>
          <a:bodyPr/>
          <a:lstStyle/>
          <a:p>
            <a:pPr lvl="0"/>
            <a:r>
              <a:rPr lang="en-US" dirty="0"/>
              <a:t>“Don’t leave the </a:t>
            </a:r>
            <a:r>
              <a:rPr lang="en-US" dirty="0">
                <a:solidFill>
                  <a:schemeClr val="accent1"/>
                </a:solidFill>
              </a:rPr>
              <a:t>build broken</a:t>
            </a:r>
            <a:r>
              <a:rPr lang="en-US" dirty="0"/>
              <a:t>.”</a:t>
            </a:r>
          </a:p>
        </p:txBody>
      </p:sp>
    </p:spTree>
    <p:extLst>
      <p:ext uri="{BB962C8B-B14F-4D97-AF65-F5344CB8AC3E}">
        <p14:creationId xmlns:p14="http://schemas.microsoft.com/office/powerpoint/2010/main" val="180141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Continuous </a:t>
            </a:r>
            <a:r>
              <a:rPr lang="en-US" dirty="0">
                <a:solidFill>
                  <a:schemeClr val="accent1"/>
                </a:solidFill>
              </a:rPr>
              <a:t>Delivery </a:t>
            </a:r>
            <a:r>
              <a:rPr lang="en-US" dirty="0" err="1">
                <a:solidFill>
                  <a:schemeClr val="accent1"/>
                </a:solidFill>
              </a:rPr>
              <a:t>Pipline</a:t>
            </a:r>
            <a:endParaRPr lang="en-US" dirty="0">
              <a:solidFill>
                <a:schemeClr val="accent1"/>
              </a:solidFill>
            </a:endParaRPr>
          </a:p>
        </p:txBody>
      </p:sp>
      <p:sp>
        <p:nvSpPr>
          <p:cNvPr id="2" name="TextBox 1">
            <a:extLst>
              <a:ext uri="{FF2B5EF4-FFF2-40B4-BE49-F238E27FC236}">
                <a16:creationId xmlns:a16="http://schemas.microsoft.com/office/drawing/2014/main" id="{B2E84FD2-0F96-4225-84DB-8B35A734A31D}"/>
              </a:ext>
            </a:extLst>
          </p:cNvPr>
          <p:cNvSpPr txBox="1"/>
          <p:nvPr/>
        </p:nvSpPr>
        <p:spPr>
          <a:xfrm>
            <a:off x="483289" y="3425300"/>
            <a:ext cx="8254826" cy="152349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Fokus auf </a:t>
            </a:r>
            <a:r>
              <a:rPr lang="de-DE" sz="1800" kern="0" dirty="0">
                <a:solidFill>
                  <a:schemeClr val="accent1"/>
                </a:solidFill>
                <a:ea typeface="Arial Unicode MS" pitchFamily="34" charset="-128"/>
                <a:cs typeface="Arial Unicode MS" pitchFamily="34" charset="-128"/>
              </a:rPr>
              <a:t>Auslieferungsfähigkeit</a:t>
            </a: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solidFill>
                  <a:schemeClr val="accent1"/>
                </a:solidFill>
                <a:ea typeface="Arial Unicode MS" pitchFamily="34" charset="-128"/>
                <a:cs typeface="Arial Unicode MS" pitchFamily="34" charset="-128"/>
              </a:rPr>
              <a:t>automatisiertes</a:t>
            </a:r>
            <a:r>
              <a:rPr lang="en-GB" sz="1800" kern="0" dirty="0">
                <a:solidFill>
                  <a:schemeClr val="accent1"/>
                </a:solidFill>
                <a:ea typeface="Arial Unicode MS" pitchFamily="34" charset="-128"/>
                <a:cs typeface="Arial Unicode MS" pitchFamily="34" charset="-128"/>
              </a:rPr>
              <a:t> Feedback</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über</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Auslieferungszustand</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bei</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Änderungen</a:t>
            </a:r>
            <a:endParaRPr lang="en-GB"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a:ea typeface="Arial Unicode MS" pitchFamily="34" charset="-128"/>
                <a:cs typeface="Arial Unicode MS" pitchFamily="34" charset="-128"/>
              </a:rPr>
              <a:t>Deployments </a:t>
            </a:r>
            <a:r>
              <a:rPr lang="en-GB" sz="1800" kern="0" dirty="0" err="1">
                <a:ea typeface="Arial Unicode MS" pitchFamily="34" charset="-128"/>
                <a:cs typeface="Arial Unicode MS" pitchFamily="34" charset="-128"/>
              </a:rPr>
              <a:t>beliebiger</a:t>
            </a:r>
            <a:r>
              <a:rPr lang="en-GB" sz="1800" kern="0" dirty="0">
                <a:ea typeface="Arial Unicode MS" pitchFamily="34" charset="-128"/>
                <a:cs typeface="Arial Unicode MS" pitchFamily="34" charset="-128"/>
              </a:rPr>
              <a:t> Version </a:t>
            </a:r>
            <a:r>
              <a:rPr lang="en-GB" sz="1800" kern="0" dirty="0">
                <a:solidFill>
                  <a:schemeClr val="accent1"/>
                </a:solidFill>
                <a:ea typeface="Arial Unicode MS" pitchFamily="34" charset="-128"/>
                <a:cs typeface="Arial Unicode MS" pitchFamily="34" charset="-128"/>
              </a:rPr>
              <a:t>per </a:t>
            </a:r>
            <a:r>
              <a:rPr lang="en-GB" sz="1800" kern="0" dirty="0" err="1">
                <a:solidFill>
                  <a:schemeClr val="accent1"/>
                </a:solidFill>
                <a:ea typeface="Arial Unicode MS" pitchFamily="34" charset="-128"/>
                <a:cs typeface="Arial Unicode MS" pitchFamily="34" charset="-128"/>
              </a:rPr>
              <a:t>Knopfdruck</a:t>
            </a:r>
            <a:r>
              <a:rPr lang="en-GB" sz="1800" kern="0" dirty="0">
                <a:solidFill>
                  <a:schemeClr val="accent1"/>
                </a:solidFill>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möglich</a:t>
            </a:r>
            <a:endParaRPr lang="en-GB"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GB" sz="1800" kern="0" dirty="0" err="1">
                <a:ea typeface="Arial Unicode MS" pitchFamily="34" charset="-128"/>
                <a:cs typeface="Arial Unicode MS" pitchFamily="34" charset="-128"/>
              </a:rPr>
              <a:t>Automatisierung</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aller</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Bereiche</a:t>
            </a:r>
            <a:r>
              <a:rPr lang="en-GB" sz="1800" kern="0" dirty="0">
                <a:ea typeface="Arial Unicode MS" pitchFamily="34" charset="-128"/>
                <a:cs typeface="Arial Unicode MS" pitchFamily="34" charset="-128"/>
              </a:rPr>
              <a:t> des </a:t>
            </a:r>
            <a:r>
              <a:rPr lang="en-GB" sz="1800" kern="0" dirty="0" err="1">
                <a:ea typeface="Arial Unicode MS" pitchFamily="34" charset="-128"/>
                <a:cs typeface="Arial Unicode MS" pitchFamily="34" charset="-128"/>
              </a:rPr>
              <a:t>Auslieferungsprozesses</a:t>
            </a:r>
            <a:endParaRPr lang="en-GB" sz="1800" kern="0" dirty="0">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2861A2ED-7AF2-4CBA-9B01-5BD7EB0EC16B}"/>
              </a:ext>
            </a:extLst>
          </p:cNvPr>
          <p:cNvPicPr>
            <a:picLocks noChangeAspect="1"/>
          </p:cNvPicPr>
          <p:nvPr/>
        </p:nvPicPr>
        <p:blipFill>
          <a:blip r:embed="rId2"/>
          <a:stretch>
            <a:fillRect/>
          </a:stretch>
        </p:blipFill>
        <p:spPr>
          <a:xfrm>
            <a:off x="1757767" y="1512243"/>
            <a:ext cx="1277846" cy="1277846"/>
          </a:xfrm>
          <a:prstGeom prst="rect">
            <a:avLst/>
          </a:prstGeom>
        </p:spPr>
      </p:pic>
      <p:pic>
        <p:nvPicPr>
          <p:cNvPr id="6" name="Picture 5">
            <a:extLst>
              <a:ext uri="{FF2B5EF4-FFF2-40B4-BE49-F238E27FC236}">
                <a16:creationId xmlns:a16="http://schemas.microsoft.com/office/drawing/2014/main" id="{8B237B3C-5C72-4045-9BD4-92A8422B1457}"/>
              </a:ext>
            </a:extLst>
          </p:cNvPr>
          <p:cNvPicPr>
            <a:picLocks noChangeAspect="1"/>
          </p:cNvPicPr>
          <p:nvPr/>
        </p:nvPicPr>
        <p:blipFill>
          <a:blip r:embed="rId3"/>
          <a:stretch>
            <a:fillRect/>
          </a:stretch>
        </p:blipFill>
        <p:spPr>
          <a:xfrm>
            <a:off x="3971779" y="1512243"/>
            <a:ext cx="1277846" cy="1277846"/>
          </a:xfrm>
          <a:prstGeom prst="rect">
            <a:avLst/>
          </a:prstGeom>
        </p:spPr>
      </p:pic>
      <p:cxnSp>
        <p:nvCxnSpPr>
          <p:cNvPr id="16" name="Straight Arrow Connector 15">
            <a:extLst>
              <a:ext uri="{FF2B5EF4-FFF2-40B4-BE49-F238E27FC236}">
                <a16:creationId xmlns:a16="http://schemas.microsoft.com/office/drawing/2014/main" id="{31776BCC-0411-4BB3-8376-DFC57407074C}"/>
              </a:ext>
            </a:extLst>
          </p:cNvPr>
          <p:cNvCxnSpPr>
            <a:cxnSpLocks/>
          </p:cNvCxnSpPr>
          <p:nvPr/>
        </p:nvCxnSpPr>
        <p:spPr>
          <a:xfrm>
            <a:off x="802043" y="2151166"/>
            <a:ext cx="76379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823B06-30EB-4424-BCDB-AA7554B08E84}"/>
              </a:ext>
            </a:extLst>
          </p:cNvPr>
          <p:cNvCxnSpPr>
            <a:cxnSpLocks/>
          </p:cNvCxnSpPr>
          <p:nvPr/>
        </p:nvCxnSpPr>
        <p:spPr>
          <a:xfrm>
            <a:off x="3207986" y="2151166"/>
            <a:ext cx="76379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27D192-21F1-41D3-8273-953E66CBF4D3}"/>
              </a:ext>
            </a:extLst>
          </p:cNvPr>
          <p:cNvSpPr txBox="1"/>
          <p:nvPr/>
        </p:nvSpPr>
        <p:spPr>
          <a:xfrm>
            <a:off x="2129651" y="2786378"/>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Review</a:t>
            </a:r>
          </a:p>
        </p:txBody>
      </p:sp>
      <p:sp>
        <p:nvSpPr>
          <p:cNvPr id="30" name="TextBox 29">
            <a:extLst>
              <a:ext uri="{FF2B5EF4-FFF2-40B4-BE49-F238E27FC236}">
                <a16:creationId xmlns:a16="http://schemas.microsoft.com/office/drawing/2014/main" id="{A275F3D4-54A7-4679-940E-648DB5C17565}"/>
              </a:ext>
            </a:extLst>
          </p:cNvPr>
          <p:cNvSpPr txBox="1"/>
          <p:nvPr/>
        </p:nvSpPr>
        <p:spPr>
          <a:xfrm>
            <a:off x="4301321" y="2786378"/>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Staging</a:t>
            </a:r>
            <a:endParaRPr lang="de-DE"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28867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5AA6-A7C3-463E-A7C7-388348E416A8}"/>
              </a:ext>
            </a:extLst>
          </p:cNvPr>
          <p:cNvSpPr>
            <a:spLocks noGrp="1"/>
          </p:cNvSpPr>
          <p:nvPr>
            <p:ph type="title"/>
          </p:nvPr>
        </p:nvSpPr>
        <p:spPr/>
        <p:txBody>
          <a:bodyPr/>
          <a:lstStyle/>
          <a:p>
            <a:r>
              <a:rPr lang="en-DE" dirty="0"/>
              <a:t>Continuous</a:t>
            </a:r>
            <a:r>
              <a:rPr lang="de-DE" dirty="0"/>
              <a:t> </a:t>
            </a:r>
            <a:r>
              <a:rPr lang="de-DE" dirty="0" err="1">
                <a:solidFill>
                  <a:schemeClr val="accent1"/>
                </a:solidFill>
              </a:rPr>
              <a:t>Deployment</a:t>
            </a:r>
            <a:r>
              <a:rPr lang="de-DE" dirty="0">
                <a:solidFill>
                  <a:schemeClr val="accent1"/>
                </a:solidFill>
              </a:rPr>
              <a:t> Pipeline</a:t>
            </a:r>
          </a:p>
        </p:txBody>
      </p:sp>
      <p:pic>
        <p:nvPicPr>
          <p:cNvPr id="4" name="Picture 3">
            <a:extLst>
              <a:ext uri="{FF2B5EF4-FFF2-40B4-BE49-F238E27FC236}">
                <a16:creationId xmlns:a16="http://schemas.microsoft.com/office/drawing/2014/main" id="{E2059321-9B0A-4565-BD3B-663DD5AF6B18}"/>
              </a:ext>
            </a:extLst>
          </p:cNvPr>
          <p:cNvPicPr>
            <a:picLocks noChangeAspect="1"/>
          </p:cNvPicPr>
          <p:nvPr/>
        </p:nvPicPr>
        <p:blipFill>
          <a:blip r:embed="rId2"/>
          <a:stretch>
            <a:fillRect/>
          </a:stretch>
        </p:blipFill>
        <p:spPr>
          <a:xfrm>
            <a:off x="1492044" y="1230889"/>
            <a:ext cx="1277846" cy="1277846"/>
          </a:xfrm>
          <a:prstGeom prst="rect">
            <a:avLst/>
          </a:prstGeom>
        </p:spPr>
      </p:pic>
      <p:pic>
        <p:nvPicPr>
          <p:cNvPr id="5" name="Picture 4">
            <a:extLst>
              <a:ext uri="{FF2B5EF4-FFF2-40B4-BE49-F238E27FC236}">
                <a16:creationId xmlns:a16="http://schemas.microsoft.com/office/drawing/2014/main" id="{33B3CB91-C0DD-41DB-9351-E3B90C201C97}"/>
              </a:ext>
            </a:extLst>
          </p:cNvPr>
          <p:cNvPicPr>
            <a:picLocks noChangeAspect="1"/>
          </p:cNvPicPr>
          <p:nvPr/>
        </p:nvPicPr>
        <p:blipFill>
          <a:blip r:embed="rId3"/>
          <a:stretch>
            <a:fillRect/>
          </a:stretch>
        </p:blipFill>
        <p:spPr>
          <a:xfrm>
            <a:off x="3706056" y="1230889"/>
            <a:ext cx="1277846" cy="1277846"/>
          </a:xfrm>
          <a:prstGeom prst="rect">
            <a:avLst/>
          </a:prstGeom>
        </p:spPr>
      </p:pic>
      <p:cxnSp>
        <p:nvCxnSpPr>
          <p:cNvPr id="6" name="Straight Arrow Connector 5">
            <a:extLst>
              <a:ext uri="{FF2B5EF4-FFF2-40B4-BE49-F238E27FC236}">
                <a16:creationId xmlns:a16="http://schemas.microsoft.com/office/drawing/2014/main" id="{75B4F460-0096-4529-8240-07B5FE0689A6}"/>
              </a:ext>
            </a:extLst>
          </p:cNvPr>
          <p:cNvCxnSpPr>
            <a:cxnSpLocks/>
          </p:cNvCxnSpPr>
          <p:nvPr/>
        </p:nvCxnSpPr>
        <p:spPr>
          <a:xfrm>
            <a:off x="536320" y="1869812"/>
            <a:ext cx="76379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F21A6F4-B395-4239-B461-452DB551B840}"/>
              </a:ext>
            </a:extLst>
          </p:cNvPr>
          <p:cNvCxnSpPr>
            <a:cxnSpLocks/>
          </p:cNvCxnSpPr>
          <p:nvPr/>
        </p:nvCxnSpPr>
        <p:spPr>
          <a:xfrm>
            <a:off x="2942263" y="1869812"/>
            <a:ext cx="76379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FA3FBF-C3EF-4BDC-AB35-D8897AC495E6}"/>
              </a:ext>
            </a:extLst>
          </p:cNvPr>
          <p:cNvSpPr txBox="1"/>
          <p:nvPr/>
        </p:nvSpPr>
        <p:spPr>
          <a:xfrm>
            <a:off x="1863928" y="2505024"/>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Review</a:t>
            </a:r>
          </a:p>
        </p:txBody>
      </p:sp>
      <p:sp>
        <p:nvSpPr>
          <p:cNvPr id="9" name="TextBox 8">
            <a:extLst>
              <a:ext uri="{FF2B5EF4-FFF2-40B4-BE49-F238E27FC236}">
                <a16:creationId xmlns:a16="http://schemas.microsoft.com/office/drawing/2014/main" id="{D36D8F10-4C2B-4FDC-876E-692E9D851212}"/>
              </a:ext>
            </a:extLst>
          </p:cNvPr>
          <p:cNvSpPr txBox="1"/>
          <p:nvPr/>
        </p:nvSpPr>
        <p:spPr>
          <a:xfrm>
            <a:off x="4035598" y="2505024"/>
            <a:ext cx="107764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Staging</a:t>
            </a:r>
            <a:endParaRPr lang="de-DE" sz="1400" kern="0" dirty="0">
              <a:ea typeface="Arial Unicode MS" pitchFamily="34" charset="-128"/>
              <a:cs typeface="Arial Unicode MS" pitchFamily="34" charset="-128"/>
            </a:endParaRPr>
          </a:p>
        </p:txBody>
      </p:sp>
      <p:cxnSp>
        <p:nvCxnSpPr>
          <p:cNvPr id="10" name="Straight Arrow Connector 9">
            <a:extLst>
              <a:ext uri="{FF2B5EF4-FFF2-40B4-BE49-F238E27FC236}">
                <a16:creationId xmlns:a16="http://schemas.microsoft.com/office/drawing/2014/main" id="{DD5B13E3-0F43-405C-AFEA-43744BA018E0}"/>
              </a:ext>
            </a:extLst>
          </p:cNvPr>
          <p:cNvCxnSpPr>
            <a:cxnSpLocks/>
          </p:cNvCxnSpPr>
          <p:nvPr/>
        </p:nvCxnSpPr>
        <p:spPr>
          <a:xfrm>
            <a:off x="5136945" y="1807816"/>
            <a:ext cx="508045"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86067A6-0085-49A6-BD77-13738E2A3D9A}"/>
              </a:ext>
            </a:extLst>
          </p:cNvPr>
          <p:cNvPicPr>
            <a:picLocks noChangeAspect="1"/>
          </p:cNvPicPr>
          <p:nvPr/>
        </p:nvPicPr>
        <p:blipFill>
          <a:blip r:embed="rId4"/>
          <a:stretch>
            <a:fillRect/>
          </a:stretch>
        </p:blipFill>
        <p:spPr>
          <a:xfrm>
            <a:off x="5747695" y="1306191"/>
            <a:ext cx="1039032" cy="1039032"/>
          </a:xfrm>
          <a:prstGeom prst="rect">
            <a:avLst/>
          </a:prstGeom>
        </p:spPr>
      </p:pic>
      <p:sp>
        <p:nvSpPr>
          <p:cNvPr id="12" name="TextBox 11">
            <a:extLst>
              <a:ext uri="{FF2B5EF4-FFF2-40B4-BE49-F238E27FC236}">
                <a16:creationId xmlns:a16="http://schemas.microsoft.com/office/drawing/2014/main" id="{6CC6C0FB-5E66-483E-BA29-8BC8025459EE}"/>
              </a:ext>
            </a:extLst>
          </p:cNvPr>
          <p:cNvSpPr txBox="1"/>
          <p:nvPr/>
        </p:nvSpPr>
        <p:spPr>
          <a:xfrm>
            <a:off x="5817812" y="2390996"/>
            <a:ext cx="89879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Production</a:t>
            </a:r>
            <a:endParaRPr lang="de-DE" sz="1400" kern="0" dirty="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4FDCAFAF-7A89-4731-946B-4D92C962F578}"/>
              </a:ext>
            </a:extLst>
          </p:cNvPr>
          <p:cNvSpPr txBox="1"/>
          <p:nvPr/>
        </p:nvSpPr>
        <p:spPr>
          <a:xfrm>
            <a:off x="536320" y="3074670"/>
            <a:ext cx="7841870" cy="152349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800" kern="0" dirty="0">
                <a:solidFill>
                  <a:schemeClr val="accent1"/>
                </a:solidFill>
                <a:ea typeface="Arial Unicode MS" pitchFamily="34" charset="-128"/>
                <a:cs typeface="Arial Unicode MS" pitchFamily="34" charset="-128"/>
              </a:rPr>
              <a:t>Unterschied</a:t>
            </a:r>
            <a:r>
              <a:rPr lang="de-DE" sz="1800" kern="0" dirty="0">
                <a:ea typeface="Arial Unicode MS" pitchFamily="34" charset="-128"/>
                <a:cs typeface="Arial Unicode MS" pitchFamily="34" charset="-128"/>
              </a:rPr>
              <a:t> zu </a:t>
            </a:r>
            <a:r>
              <a:rPr lang="de-DE" sz="1800" kern="0" dirty="0" err="1">
                <a:ea typeface="Arial Unicode MS" pitchFamily="34" charset="-128"/>
                <a:cs typeface="Arial Unicode MS" pitchFamily="34" charset="-128"/>
              </a:rPr>
              <a:t>Continuous</a:t>
            </a:r>
            <a:r>
              <a:rPr lang="de-DE" sz="1800" kern="0" dirty="0">
                <a:ea typeface="Arial Unicode MS" pitchFamily="34" charset="-128"/>
                <a:cs typeface="Arial Unicode MS" pitchFamily="34" charset="-128"/>
              </a:rPr>
              <a:t> </a:t>
            </a:r>
            <a:r>
              <a:rPr lang="de-DE" sz="1800" kern="0" dirty="0" err="1">
                <a:solidFill>
                  <a:schemeClr val="accent1"/>
                </a:solidFill>
                <a:ea typeface="Arial Unicode MS" pitchFamily="34" charset="-128"/>
                <a:cs typeface="Arial Unicode MS" pitchFamily="34" charset="-128"/>
              </a:rPr>
              <a:t>Delivery</a:t>
            </a:r>
            <a:r>
              <a:rPr lang="de-DE" sz="1800" kern="0" dirty="0">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jede Änderung </a:t>
            </a:r>
            <a:r>
              <a:rPr lang="de-DE" sz="1800" kern="0" dirty="0">
                <a:solidFill>
                  <a:schemeClr val="accent1"/>
                </a:solidFill>
                <a:ea typeface="Arial Unicode MS" pitchFamily="34" charset="-128"/>
                <a:cs typeface="Arial Unicode MS" pitchFamily="34" charset="-128"/>
              </a:rPr>
              <a:t>direkt</a:t>
            </a:r>
            <a:r>
              <a:rPr lang="de-DE" sz="1800" kern="0" dirty="0">
                <a:ea typeface="Arial Unicode MS" pitchFamily="34" charset="-128"/>
                <a:cs typeface="Arial Unicode MS" pitchFamily="34" charset="-128"/>
              </a:rPr>
              <a:t> in Produktion</a:t>
            </a: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Schnelleres User-Feedback</a:t>
            </a:r>
          </a:p>
          <a:p>
            <a:pPr marL="285750" indent="-285750" fontAlgn="base">
              <a:spcBef>
                <a:spcPct val="50000"/>
              </a:spcBef>
              <a:spcAft>
                <a:spcPct val="0"/>
              </a:spcAft>
              <a:buClr>
                <a:srgbClr val="F0AB00"/>
              </a:buClr>
              <a:buSzPct val="80000"/>
              <a:buFont typeface="Wingdings" panose="05000000000000000000" pitchFamily="2" charset="2"/>
              <a:buChar char="§"/>
            </a:pPr>
            <a:r>
              <a:rPr lang="de-DE" sz="1800" kern="0" dirty="0">
                <a:ea typeface="Arial Unicode MS" pitchFamily="34" charset="-128"/>
                <a:cs typeface="Arial Unicode MS" pitchFamily="34" charset="-128"/>
              </a:rPr>
              <a:t>User bekommt immer die </a:t>
            </a:r>
            <a:r>
              <a:rPr lang="de-DE" sz="1800" kern="0" dirty="0">
                <a:solidFill>
                  <a:schemeClr val="accent1"/>
                </a:solidFill>
                <a:ea typeface="Arial Unicode MS" pitchFamily="34" charset="-128"/>
                <a:cs typeface="Arial Unicode MS" pitchFamily="34" charset="-128"/>
              </a:rPr>
              <a:t>neusten</a:t>
            </a:r>
            <a:r>
              <a:rPr lang="de-DE" sz="1800" kern="0" dirty="0">
                <a:ea typeface="Arial Unicode MS" pitchFamily="34" charset="-128"/>
                <a:cs typeface="Arial Unicode MS" pitchFamily="34" charset="-128"/>
              </a:rPr>
              <a:t> Features</a:t>
            </a:r>
          </a:p>
        </p:txBody>
      </p:sp>
    </p:spTree>
    <p:extLst>
      <p:ext uri="{BB962C8B-B14F-4D97-AF65-F5344CB8AC3E}">
        <p14:creationId xmlns:p14="http://schemas.microsoft.com/office/powerpoint/2010/main" val="2111647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en-US" dirty="0"/>
              <a:t>Fynn Weyrich</a:t>
            </a:r>
          </a:p>
          <a:p>
            <a:pPr lvl="0"/>
            <a:r>
              <a:rPr lang="en-US" dirty="0"/>
              <a:t>April 26, 2021</a:t>
            </a:r>
          </a:p>
        </p:txBody>
      </p:sp>
      <p:sp>
        <p:nvSpPr>
          <p:cNvPr id="11" name="Title"/>
          <p:cNvSpPr>
            <a:spLocks noGrp="1"/>
          </p:cNvSpPr>
          <p:nvPr>
            <p:ph type="title"/>
          </p:nvPr>
        </p:nvSpPr>
        <p:spPr/>
        <p:txBody>
          <a:bodyPr/>
          <a:lstStyle/>
          <a:p>
            <a:r>
              <a:rPr lang="en-US" dirty="0"/>
              <a:t>CI/CD</a:t>
            </a:r>
            <a:br>
              <a:rPr lang="en-US" dirty="0"/>
            </a:br>
            <a:r>
              <a:rPr lang="en-US" dirty="0">
                <a:solidFill>
                  <a:schemeClr val="accent1"/>
                </a:solidFill>
              </a:rPr>
              <a:t>Ein </a:t>
            </a:r>
            <a:r>
              <a:rPr lang="en-US" dirty="0" err="1">
                <a:solidFill>
                  <a:schemeClr val="accent1"/>
                </a:solidFill>
              </a:rPr>
              <a:t>Praxisbeispiel</a:t>
            </a:r>
            <a:r>
              <a:rPr lang="en-US" dirty="0">
                <a:solidFill>
                  <a:schemeClr val="accent1"/>
                </a:solidFill>
              </a:rPr>
              <a:t> </a:t>
            </a:r>
            <a:r>
              <a:rPr lang="en-US" dirty="0" err="1">
                <a:solidFill>
                  <a:schemeClr val="accent1"/>
                </a:solidFill>
              </a:rPr>
              <a:t>mit</a:t>
            </a:r>
            <a:r>
              <a:rPr lang="en-US" dirty="0">
                <a:solidFill>
                  <a:schemeClr val="accent1"/>
                </a:solidFill>
              </a:rPr>
              <a:t> </a:t>
            </a:r>
            <a:r>
              <a:rPr lang="en-US" dirty="0" err="1">
                <a:solidFill>
                  <a:schemeClr val="accent1"/>
                </a:solidFill>
              </a:rPr>
              <a:t>Github</a:t>
            </a:r>
            <a:r>
              <a:rPr lang="en-US" dirty="0">
                <a:solidFill>
                  <a:schemeClr val="accent1"/>
                </a:solidFill>
              </a:rPr>
              <a:t>-Actions</a:t>
            </a:r>
            <a:endParaRPr lang="de-DE" dirty="0">
              <a:solidFill>
                <a:schemeClr val="accent1"/>
              </a:solidFill>
            </a:endParaRPr>
          </a:p>
        </p:txBody>
      </p:sp>
      <p:pic>
        <p:nvPicPr>
          <p:cNvPr id="4" name="Graphic 3">
            <a:extLst>
              <a:ext uri="{FF2B5EF4-FFF2-40B4-BE49-F238E27FC236}">
                <a16:creationId xmlns:a16="http://schemas.microsoft.com/office/drawing/2014/main" id="{AD58BB29-31F3-48ED-93F7-AE15C00392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25554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9C60B3-F3AC-4A15-BB44-74E69D13B932}"/>
              </a:ext>
            </a:extLst>
          </p:cNvPr>
          <p:cNvSpPr>
            <a:spLocks noGrp="1"/>
          </p:cNvSpPr>
          <p:nvPr>
            <p:ph type="title"/>
          </p:nvPr>
        </p:nvSpPr>
        <p:spPr/>
        <p:txBody>
          <a:bodyPr/>
          <a:lstStyle/>
          <a:p>
            <a:r>
              <a:rPr lang="de-DE" dirty="0"/>
              <a:t>2 einfache Funktionen</a:t>
            </a:r>
          </a:p>
        </p:txBody>
      </p:sp>
      <p:pic>
        <p:nvPicPr>
          <p:cNvPr id="5" name="Inhaltsplatzhalter 4">
            <a:extLst>
              <a:ext uri="{FF2B5EF4-FFF2-40B4-BE49-F238E27FC236}">
                <a16:creationId xmlns:a16="http://schemas.microsoft.com/office/drawing/2014/main" id="{4240DBC8-D386-457E-BC3C-89ABEC1BDA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997532"/>
            <a:ext cx="8095069" cy="1718137"/>
          </a:xfrm>
        </p:spPr>
      </p:pic>
      <p:pic>
        <p:nvPicPr>
          <p:cNvPr id="7" name="Grafik 6" descr="Ein Bild, das Text enthält.&#10;&#10;Automatisch generierte Beschreibung">
            <a:extLst>
              <a:ext uri="{FF2B5EF4-FFF2-40B4-BE49-F238E27FC236}">
                <a16:creationId xmlns:a16="http://schemas.microsoft.com/office/drawing/2014/main" id="{A003F691-4F00-405B-BA1E-C3D442221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7" y="4644712"/>
            <a:ext cx="8095069" cy="1250086"/>
          </a:xfrm>
          <a:prstGeom prst="rect">
            <a:avLst/>
          </a:prstGeom>
        </p:spPr>
      </p:pic>
    </p:spTree>
    <p:extLst>
      <p:ext uri="{BB962C8B-B14F-4D97-AF65-F5344CB8AC3E}">
        <p14:creationId xmlns:p14="http://schemas.microsoft.com/office/powerpoint/2010/main" val="3844453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AD32377-F96E-4BBA-9960-396AF57142CD}"/>
              </a:ext>
            </a:extLst>
          </p:cNvPr>
          <p:cNvSpPr txBox="1"/>
          <p:nvPr/>
        </p:nvSpPr>
        <p:spPr>
          <a:xfrm>
            <a:off x="839788" y="768123"/>
            <a:ext cx="6462445" cy="769441"/>
          </a:xfrm>
          <a:prstGeom prst="rect">
            <a:avLst/>
          </a:prstGeom>
          <a:noFill/>
        </p:spPr>
        <p:txBody>
          <a:bodyPr wrap="square" rtlCol="0">
            <a:spAutoFit/>
          </a:bodyPr>
          <a:lstStyle/>
          <a:p>
            <a:r>
              <a:rPr lang="de-DE" sz="4400" dirty="0">
                <a:latin typeface="+mj-lt"/>
              </a:rPr>
              <a:t>Einige</a:t>
            </a:r>
            <a:r>
              <a:rPr lang="de-DE" dirty="0">
                <a:latin typeface="+mj-lt"/>
              </a:rPr>
              <a:t> </a:t>
            </a:r>
            <a:r>
              <a:rPr lang="de-DE" sz="4400" dirty="0" err="1">
                <a:latin typeface="+mj-lt"/>
              </a:rPr>
              <a:t>Testcases</a:t>
            </a:r>
            <a:endParaRPr lang="de-DE" sz="4400" dirty="0">
              <a:latin typeface="+mj-lt"/>
            </a:endParaRPr>
          </a:p>
        </p:txBody>
      </p:sp>
      <p:pic>
        <p:nvPicPr>
          <p:cNvPr id="7" name="Inhaltsplatzhalter 6" descr="Ein Bild, das Text enthält.&#10;&#10;Automatisch generierte Beschreibung">
            <a:extLst>
              <a:ext uri="{FF2B5EF4-FFF2-40B4-BE49-F238E27FC236}">
                <a16:creationId xmlns:a16="http://schemas.microsoft.com/office/drawing/2014/main" id="{B52ABE74-4C39-4680-BCBF-F9A12AC81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825625"/>
            <a:ext cx="10216793" cy="4138722"/>
          </a:xfrm>
        </p:spPr>
      </p:pic>
    </p:spTree>
    <p:extLst>
      <p:ext uri="{BB962C8B-B14F-4D97-AF65-F5344CB8AC3E}">
        <p14:creationId xmlns:p14="http://schemas.microsoft.com/office/powerpoint/2010/main" val="288980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21521-9809-40B8-A214-62E11C4C9CC7}"/>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Version Control</a:t>
            </a:r>
          </a:p>
          <a:p>
            <a:pPr marL="522864" lvl="1" indent="-342900">
              <a:buFont typeface="Arial" panose="020B0604020202020204" pitchFamily="34" charset="0"/>
              <a:buChar char="•"/>
            </a:pPr>
            <a:r>
              <a:rPr lang="en-US" dirty="0" err="1"/>
              <a:t>Wiederholung</a:t>
            </a:r>
            <a:endParaRPr lang="en-US" dirty="0"/>
          </a:p>
          <a:p>
            <a:pPr marL="342900" indent="-342900">
              <a:buFont typeface="Arial" panose="020B0604020202020204" pitchFamily="34" charset="0"/>
              <a:buChar char="•"/>
            </a:pPr>
            <a:r>
              <a:rPr lang="en-US" dirty="0"/>
              <a:t>CI/CD</a:t>
            </a:r>
          </a:p>
          <a:p>
            <a:pPr marL="522864" lvl="1" indent="-342900">
              <a:buFont typeface="Arial" panose="020B0604020202020204" pitchFamily="34" charset="0"/>
              <a:buChar char="•"/>
            </a:pPr>
            <a:r>
              <a:rPr lang="en-US" dirty="0"/>
              <a:t>Was </a:t>
            </a:r>
            <a:r>
              <a:rPr lang="en-US" dirty="0" err="1"/>
              <a:t>ist</a:t>
            </a:r>
            <a:r>
              <a:rPr lang="en-US" dirty="0"/>
              <a:t> CI/CD?</a:t>
            </a:r>
          </a:p>
          <a:p>
            <a:pPr marL="522864" lvl="1" indent="-342900">
              <a:buFont typeface="Arial" panose="020B0604020202020204" pitchFamily="34" charset="0"/>
              <a:buChar char="•"/>
            </a:pPr>
            <a:r>
              <a:rPr lang="en-US" dirty="0" err="1"/>
              <a:t>Praxisbeispiel</a:t>
            </a:r>
            <a:endParaRPr lang="en-US" dirty="0"/>
          </a:p>
          <a:p>
            <a:pPr marL="342900" indent="-342900">
              <a:buFont typeface="Arial" panose="020B0604020202020204" pitchFamily="34" charset="0"/>
              <a:buChar char="•"/>
            </a:pPr>
            <a:r>
              <a:rPr lang="en-US" dirty="0"/>
              <a:t>Unser Miro-Board</a:t>
            </a:r>
          </a:p>
          <a:p>
            <a:pPr marL="342900" indent="-342900">
              <a:buFont typeface="Arial" panose="020B0604020202020204" pitchFamily="34" charset="0"/>
              <a:buChar char="•"/>
            </a:pPr>
            <a:endParaRPr lang="en-US" dirty="0"/>
          </a:p>
          <a:p>
            <a:pPr marL="522864" lvl="1" indent="-342900">
              <a:buFont typeface="Arial" panose="020B0604020202020204" pitchFamily="34" charset="0"/>
              <a:buChar char="•"/>
            </a:pPr>
            <a:endParaRPr lang="en-DE" dirty="0"/>
          </a:p>
        </p:txBody>
      </p:sp>
      <p:sp>
        <p:nvSpPr>
          <p:cNvPr id="3" name="Title 2">
            <a:extLst>
              <a:ext uri="{FF2B5EF4-FFF2-40B4-BE49-F238E27FC236}">
                <a16:creationId xmlns:a16="http://schemas.microsoft.com/office/drawing/2014/main" id="{999FEFD4-6A9B-48DD-897C-CF839868B6A7}"/>
              </a:ext>
            </a:extLst>
          </p:cNvPr>
          <p:cNvSpPr>
            <a:spLocks noGrp="1"/>
          </p:cNvSpPr>
          <p:nvPr>
            <p:ph type="title"/>
          </p:nvPr>
        </p:nvSpPr>
        <p:spPr>
          <a:xfrm>
            <a:off x="504001" y="504000"/>
            <a:ext cx="11186476" cy="492443"/>
          </a:xfrm>
        </p:spPr>
        <p:txBody>
          <a:bodyPr/>
          <a:lstStyle/>
          <a:p>
            <a:r>
              <a:rPr lang="en-US" sz="3200" dirty="0">
                <a:solidFill>
                  <a:schemeClr val="accent1"/>
                </a:solidFill>
              </a:rPr>
              <a:t>Agenda</a:t>
            </a:r>
            <a:endParaRPr lang="en-DE" sz="3200" dirty="0">
              <a:solidFill>
                <a:schemeClr val="accent1"/>
              </a:solidFill>
            </a:endParaRPr>
          </a:p>
        </p:txBody>
      </p:sp>
    </p:spTree>
    <p:extLst>
      <p:ext uri="{BB962C8B-B14F-4D97-AF65-F5344CB8AC3E}">
        <p14:creationId xmlns:p14="http://schemas.microsoft.com/office/powerpoint/2010/main" val="284626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3C47BE-32F9-43A7-A6D1-C64DFF8BC629}"/>
              </a:ext>
            </a:extLst>
          </p:cNvPr>
          <p:cNvSpPr>
            <a:spLocks noGrp="1"/>
          </p:cNvSpPr>
          <p:nvPr>
            <p:ph type="title"/>
          </p:nvPr>
        </p:nvSpPr>
        <p:spPr/>
        <p:txBody>
          <a:bodyPr/>
          <a:lstStyle/>
          <a:p>
            <a:r>
              <a:rPr lang="de-DE" dirty="0"/>
              <a:t>.</a:t>
            </a:r>
            <a:r>
              <a:rPr lang="de-DE" dirty="0" err="1"/>
              <a:t>github</a:t>
            </a:r>
            <a:r>
              <a:rPr lang="de-DE" dirty="0"/>
              <a:t>/</a:t>
            </a:r>
            <a:r>
              <a:rPr lang="de-DE" dirty="0" err="1"/>
              <a:t>workflows</a:t>
            </a:r>
            <a:r>
              <a:rPr lang="de-DE" dirty="0"/>
              <a:t>/</a:t>
            </a:r>
            <a:r>
              <a:rPr lang="de-DE" dirty="0" err="1"/>
              <a:t>test.yml</a:t>
            </a:r>
            <a:endParaRPr lang="de-DE" dirty="0"/>
          </a:p>
        </p:txBody>
      </p:sp>
      <p:pic>
        <p:nvPicPr>
          <p:cNvPr id="9" name="Inhaltsplatzhalter 8" descr="Ein Bild, das Text enthält.&#10;&#10;Automatisch generierte Beschreibung">
            <a:extLst>
              <a:ext uri="{FF2B5EF4-FFF2-40B4-BE49-F238E27FC236}">
                <a16:creationId xmlns:a16="http://schemas.microsoft.com/office/drawing/2014/main" id="{92718C62-B3C4-4A21-A7BA-E561B5447C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7" y="1690688"/>
            <a:ext cx="9220200" cy="4855484"/>
          </a:xfrm>
        </p:spPr>
      </p:pic>
    </p:spTree>
    <p:extLst>
      <p:ext uri="{BB962C8B-B14F-4D97-AF65-F5344CB8AC3E}">
        <p14:creationId xmlns:p14="http://schemas.microsoft.com/office/powerpoint/2010/main" val="337615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9F5E-F562-416D-B7F4-16A22C0108F5}"/>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D2D5A341-9B55-49E8-95D7-68423DD380CE}"/>
              </a:ext>
            </a:extLst>
          </p:cNvPr>
          <p:cNvSpPr>
            <a:spLocks noGrp="1"/>
          </p:cNvSpPr>
          <p:nvPr>
            <p:ph idx="1"/>
          </p:nvPr>
        </p:nvSpPr>
        <p:spPr/>
        <p:txBody>
          <a:bodyPr/>
          <a:lstStyle/>
          <a:p>
            <a:endParaRPr lang="de-DE" dirty="0"/>
          </a:p>
        </p:txBody>
      </p:sp>
      <p:pic>
        <p:nvPicPr>
          <p:cNvPr id="4" name="Inhaltsplatzhalter 8" descr="Ein Bild, das Text enthält.&#10;&#10;Automatisch generierte Beschreibung">
            <a:extLst>
              <a:ext uri="{FF2B5EF4-FFF2-40B4-BE49-F238E27FC236}">
                <a16:creationId xmlns:a16="http://schemas.microsoft.com/office/drawing/2014/main" id="{36E9A00B-9753-4042-9F06-803B471D4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7" y="1001258"/>
            <a:ext cx="9220200" cy="4855484"/>
          </a:xfrm>
          <a:prstGeom prst="rect">
            <a:avLst/>
          </a:prstGeom>
        </p:spPr>
      </p:pic>
      <p:sp>
        <p:nvSpPr>
          <p:cNvPr id="5" name="Pfeil: nach rechts 4">
            <a:extLst>
              <a:ext uri="{FF2B5EF4-FFF2-40B4-BE49-F238E27FC236}">
                <a16:creationId xmlns:a16="http://schemas.microsoft.com/office/drawing/2014/main" id="{4AFB2924-FCDA-4D0F-BF22-7075D83E82F9}"/>
              </a:ext>
            </a:extLst>
          </p:cNvPr>
          <p:cNvSpPr/>
          <p:nvPr/>
        </p:nvSpPr>
        <p:spPr>
          <a:xfrm rot="10800000">
            <a:off x="8971783" y="1450107"/>
            <a:ext cx="2383604" cy="4006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71734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9F5E-F562-416D-B7F4-16A22C0108F5}"/>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D2D5A341-9B55-49E8-95D7-68423DD380CE}"/>
              </a:ext>
            </a:extLst>
          </p:cNvPr>
          <p:cNvSpPr>
            <a:spLocks noGrp="1"/>
          </p:cNvSpPr>
          <p:nvPr>
            <p:ph idx="1"/>
          </p:nvPr>
        </p:nvSpPr>
        <p:spPr/>
        <p:txBody>
          <a:bodyPr/>
          <a:lstStyle/>
          <a:p>
            <a:endParaRPr lang="de-DE" dirty="0"/>
          </a:p>
        </p:txBody>
      </p:sp>
      <p:pic>
        <p:nvPicPr>
          <p:cNvPr id="4" name="Inhaltsplatzhalter 8" descr="Ein Bild, das Text enthält.&#10;&#10;Automatisch generierte Beschreibung">
            <a:extLst>
              <a:ext uri="{FF2B5EF4-FFF2-40B4-BE49-F238E27FC236}">
                <a16:creationId xmlns:a16="http://schemas.microsoft.com/office/drawing/2014/main" id="{36E9A00B-9753-4042-9F06-803B471D4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7" y="1001258"/>
            <a:ext cx="9220200" cy="4855484"/>
          </a:xfrm>
          <a:prstGeom prst="rect">
            <a:avLst/>
          </a:prstGeom>
        </p:spPr>
      </p:pic>
      <p:sp>
        <p:nvSpPr>
          <p:cNvPr id="5" name="Pfeil: nach rechts 4">
            <a:extLst>
              <a:ext uri="{FF2B5EF4-FFF2-40B4-BE49-F238E27FC236}">
                <a16:creationId xmlns:a16="http://schemas.microsoft.com/office/drawing/2014/main" id="{4AFB2924-FCDA-4D0F-BF22-7075D83E82F9}"/>
              </a:ext>
            </a:extLst>
          </p:cNvPr>
          <p:cNvSpPr/>
          <p:nvPr/>
        </p:nvSpPr>
        <p:spPr>
          <a:xfrm rot="10800000">
            <a:off x="9619483" y="2126475"/>
            <a:ext cx="2383604" cy="4006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7030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9F5E-F562-416D-B7F4-16A22C0108F5}"/>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D2D5A341-9B55-49E8-95D7-68423DD380CE}"/>
              </a:ext>
            </a:extLst>
          </p:cNvPr>
          <p:cNvSpPr>
            <a:spLocks noGrp="1"/>
          </p:cNvSpPr>
          <p:nvPr>
            <p:ph idx="1"/>
          </p:nvPr>
        </p:nvSpPr>
        <p:spPr/>
        <p:txBody>
          <a:bodyPr/>
          <a:lstStyle/>
          <a:p>
            <a:endParaRPr lang="de-DE" dirty="0"/>
          </a:p>
        </p:txBody>
      </p:sp>
      <p:pic>
        <p:nvPicPr>
          <p:cNvPr id="4" name="Inhaltsplatzhalter 8" descr="Ein Bild, das Text enthält.&#10;&#10;Automatisch generierte Beschreibung">
            <a:extLst>
              <a:ext uri="{FF2B5EF4-FFF2-40B4-BE49-F238E27FC236}">
                <a16:creationId xmlns:a16="http://schemas.microsoft.com/office/drawing/2014/main" id="{36E9A00B-9753-4042-9F06-803B471D4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7" y="1001258"/>
            <a:ext cx="9220200" cy="4855484"/>
          </a:xfrm>
          <a:prstGeom prst="rect">
            <a:avLst/>
          </a:prstGeom>
        </p:spPr>
      </p:pic>
      <p:sp>
        <p:nvSpPr>
          <p:cNvPr id="5" name="Pfeil: nach rechts 4">
            <a:extLst>
              <a:ext uri="{FF2B5EF4-FFF2-40B4-BE49-F238E27FC236}">
                <a16:creationId xmlns:a16="http://schemas.microsoft.com/office/drawing/2014/main" id="{4AFB2924-FCDA-4D0F-BF22-7075D83E82F9}"/>
              </a:ext>
            </a:extLst>
          </p:cNvPr>
          <p:cNvSpPr/>
          <p:nvPr/>
        </p:nvSpPr>
        <p:spPr>
          <a:xfrm rot="10800000">
            <a:off x="9839735" y="3228654"/>
            <a:ext cx="2383604" cy="4006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726203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9F5E-F562-416D-B7F4-16A22C0108F5}"/>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D2D5A341-9B55-49E8-95D7-68423DD380CE}"/>
              </a:ext>
            </a:extLst>
          </p:cNvPr>
          <p:cNvSpPr>
            <a:spLocks noGrp="1"/>
          </p:cNvSpPr>
          <p:nvPr>
            <p:ph idx="1"/>
          </p:nvPr>
        </p:nvSpPr>
        <p:spPr/>
        <p:txBody>
          <a:bodyPr/>
          <a:lstStyle/>
          <a:p>
            <a:endParaRPr lang="de-DE" dirty="0"/>
          </a:p>
        </p:txBody>
      </p:sp>
      <p:pic>
        <p:nvPicPr>
          <p:cNvPr id="4" name="Inhaltsplatzhalter 8" descr="Ein Bild, das Text enthält.&#10;&#10;Automatisch generierte Beschreibung">
            <a:extLst>
              <a:ext uri="{FF2B5EF4-FFF2-40B4-BE49-F238E27FC236}">
                <a16:creationId xmlns:a16="http://schemas.microsoft.com/office/drawing/2014/main" id="{36E9A00B-9753-4042-9F06-803B471D4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7" y="1001258"/>
            <a:ext cx="9220200" cy="4855484"/>
          </a:xfrm>
          <a:prstGeom prst="rect">
            <a:avLst/>
          </a:prstGeom>
        </p:spPr>
      </p:pic>
      <p:sp>
        <p:nvSpPr>
          <p:cNvPr id="5" name="Pfeil: nach rechts 4">
            <a:extLst>
              <a:ext uri="{FF2B5EF4-FFF2-40B4-BE49-F238E27FC236}">
                <a16:creationId xmlns:a16="http://schemas.microsoft.com/office/drawing/2014/main" id="{4AFB2924-FCDA-4D0F-BF22-7075D83E82F9}"/>
              </a:ext>
            </a:extLst>
          </p:cNvPr>
          <p:cNvSpPr/>
          <p:nvPr/>
        </p:nvSpPr>
        <p:spPr>
          <a:xfrm rot="10800000">
            <a:off x="10163585" y="3800948"/>
            <a:ext cx="2383604" cy="4006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939907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99F5E-F562-416D-B7F4-16A22C0108F5}"/>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D2D5A341-9B55-49E8-95D7-68423DD380CE}"/>
              </a:ext>
            </a:extLst>
          </p:cNvPr>
          <p:cNvSpPr>
            <a:spLocks noGrp="1"/>
          </p:cNvSpPr>
          <p:nvPr>
            <p:ph idx="1"/>
          </p:nvPr>
        </p:nvSpPr>
        <p:spPr/>
        <p:txBody>
          <a:bodyPr/>
          <a:lstStyle/>
          <a:p>
            <a:endParaRPr lang="de-DE" dirty="0"/>
          </a:p>
        </p:txBody>
      </p:sp>
      <p:pic>
        <p:nvPicPr>
          <p:cNvPr id="4" name="Inhaltsplatzhalter 8" descr="Ein Bild, das Text enthält.&#10;&#10;Automatisch generierte Beschreibung">
            <a:extLst>
              <a:ext uri="{FF2B5EF4-FFF2-40B4-BE49-F238E27FC236}">
                <a16:creationId xmlns:a16="http://schemas.microsoft.com/office/drawing/2014/main" id="{36E9A00B-9753-4042-9F06-803B471D4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7" y="1001258"/>
            <a:ext cx="9220200" cy="4855484"/>
          </a:xfrm>
          <a:prstGeom prst="rect">
            <a:avLst/>
          </a:prstGeom>
        </p:spPr>
      </p:pic>
      <p:sp>
        <p:nvSpPr>
          <p:cNvPr id="5" name="Pfeil: nach rechts 4">
            <a:extLst>
              <a:ext uri="{FF2B5EF4-FFF2-40B4-BE49-F238E27FC236}">
                <a16:creationId xmlns:a16="http://schemas.microsoft.com/office/drawing/2014/main" id="{4AFB2924-FCDA-4D0F-BF22-7075D83E82F9}"/>
              </a:ext>
            </a:extLst>
          </p:cNvPr>
          <p:cNvSpPr/>
          <p:nvPr/>
        </p:nvSpPr>
        <p:spPr>
          <a:xfrm rot="10800000">
            <a:off x="10163585" y="4890009"/>
            <a:ext cx="2383604" cy="4006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9514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805166-362C-4E03-AE4D-28647D8E83D1}"/>
              </a:ext>
            </a:extLst>
          </p:cNvPr>
          <p:cNvSpPr>
            <a:spLocks noGrp="1"/>
          </p:cNvSpPr>
          <p:nvPr>
            <p:ph type="title"/>
          </p:nvPr>
        </p:nvSpPr>
        <p:spPr/>
        <p:txBody>
          <a:bodyPr/>
          <a:lstStyle/>
          <a:p>
            <a:r>
              <a:rPr lang="de-DE" dirty="0"/>
              <a:t>Übersicht über die ausgeführten Workflows</a:t>
            </a:r>
          </a:p>
        </p:txBody>
      </p:sp>
      <p:pic>
        <p:nvPicPr>
          <p:cNvPr id="5" name="Inhaltsplatzhalter 4" descr="Ein Bild, das Text enthält.&#10;&#10;Automatisch generierte Beschreibung">
            <a:extLst>
              <a:ext uri="{FF2B5EF4-FFF2-40B4-BE49-F238E27FC236}">
                <a16:creationId xmlns:a16="http://schemas.microsoft.com/office/drawing/2014/main" id="{35909251-DF4E-40F7-98E0-2EC74AB393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7" y="1749766"/>
            <a:ext cx="10515600" cy="4281395"/>
          </a:xfrm>
        </p:spPr>
      </p:pic>
    </p:spTree>
    <p:extLst>
      <p:ext uri="{BB962C8B-B14F-4D97-AF65-F5344CB8AC3E}">
        <p14:creationId xmlns:p14="http://schemas.microsoft.com/office/powerpoint/2010/main" val="3706426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AB95C-970F-4820-8087-55992196C7BC}"/>
              </a:ext>
            </a:extLst>
          </p:cNvPr>
          <p:cNvSpPr>
            <a:spLocks noGrp="1"/>
          </p:cNvSpPr>
          <p:nvPr>
            <p:ph type="title"/>
          </p:nvPr>
        </p:nvSpPr>
        <p:spPr/>
        <p:txBody>
          <a:bodyPr/>
          <a:lstStyle/>
          <a:p>
            <a:r>
              <a:rPr lang="de-DE" dirty="0"/>
              <a:t>Übersicht über die Jobs</a:t>
            </a:r>
          </a:p>
        </p:txBody>
      </p:sp>
      <p:pic>
        <p:nvPicPr>
          <p:cNvPr id="5" name="Inhaltsplatzhalter 4" descr="Ein Bild, das Text enthält.&#10;&#10;Automatisch generierte Beschreibung">
            <a:extLst>
              <a:ext uri="{FF2B5EF4-FFF2-40B4-BE49-F238E27FC236}">
                <a16:creationId xmlns:a16="http://schemas.microsoft.com/office/drawing/2014/main" id="{D52BE0B5-9C40-4C48-8123-3FAF1B517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492" y="1919406"/>
            <a:ext cx="10866191" cy="4708979"/>
          </a:xfrm>
        </p:spPr>
      </p:pic>
    </p:spTree>
    <p:extLst>
      <p:ext uri="{BB962C8B-B14F-4D97-AF65-F5344CB8AC3E}">
        <p14:creationId xmlns:p14="http://schemas.microsoft.com/office/powerpoint/2010/main" val="6376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87CE53C-2A49-48C2-97C5-F5D746A07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913" y="1198853"/>
            <a:ext cx="10625349" cy="4460295"/>
          </a:xfrm>
        </p:spPr>
      </p:pic>
      <p:sp>
        <p:nvSpPr>
          <p:cNvPr id="7" name="Titel 6">
            <a:extLst>
              <a:ext uri="{FF2B5EF4-FFF2-40B4-BE49-F238E27FC236}">
                <a16:creationId xmlns:a16="http://schemas.microsoft.com/office/drawing/2014/main" id="{41DA9DF9-A819-4E62-8888-96E059E2E579}"/>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1250554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A33C3-2E30-49D9-8A10-368D7BB8688C}"/>
              </a:ext>
            </a:extLst>
          </p:cNvPr>
          <p:cNvSpPr>
            <a:spLocks noGrp="1"/>
          </p:cNvSpPr>
          <p:nvPr>
            <p:ph type="title"/>
          </p:nvPr>
        </p:nvSpPr>
        <p:spPr/>
        <p:txBody>
          <a:bodyPr/>
          <a:lstStyle/>
          <a:p>
            <a:r>
              <a:rPr lang="de-DE" dirty="0"/>
              <a:t>Wenn nicht alle Tests erfolgreich sind</a:t>
            </a:r>
          </a:p>
        </p:txBody>
      </p:sp>
      <p:pic>
        <p:nvPicPr>
          <p:cNvPr id="9" name="Inhaltsplatzhalter 8" descr="Ein Bild, das Text enthält.&#10;&#10;Automatisch generierte Beschreibung">
            <a:extLst>
              <a:ext uri="{FF2B5EF4-FFF2-40B4-BE49-F238E27FC236}">
                <a16:creationId xmlns:a16="http://schemas.microsoft.com/office/drawing/2014/main" id="{FDD4B004-38E9-4756-BDE0-9C0745B5B5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170" y="1690689"/>
            <a:ext cx="6302834" cy="4268323"/>
          </a:xfrm>
        </p:spPr>
      </p:pic>
    </p:spTree>
    <p:extLst>
      <p:ext uri="{BB962C8B-B14F-4D97-AF65-F5344CB8AC3E}">
        <p14:creationId xmlns:p14="http://schemas.microsoft.com/office/powerpoint/2010/main" val="227647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en-US" dirty="0"/>
              <a:t>Lea </a:t>
            </a:r>
            <a:r>
              <a:rPr lang="en-US" dirty="0" err="1"/>
              <a:t>Matheis</a:t>
            </a:r>
            <a:endParaRPr lang="en-US" dirty="0"/>
          </a:p>
          <a:p>
            <a:pPr lvl="0"/>
            <a:r>
              <a:rPr lang="en-US" dirty="0"/>
              <a:t>April 26, 2021</a:t>
            </a:r>
          </a:p>
        </p:txBody>
      </p:sp>
      <p:sp>
        <p:nvSpPr>
          <p:cNvPr id="11" name="Title"/>
          <p:cNvSpPr>
            <a:spLocks noGrp="1"/>
          </p:cNvSpPr>
          <p:nvPr>
            <p:ph type="title"/>
          </p:nvPr>
        </p:nvSpPr>
        <p:spPr/>
        <p:txBody>
          <a:bodyPr/>
          <a:lstStyle/>
          <a:p>
            <a:r>
              <a:rPr lang="en-US" dirty="0"/>
              <a:t>Version Control</a:t>
            </a:r>
            <a:br>
              <a:rPr lang="en-US" dirty="0"/>
            </a:br>
            <a:r>
              <a:rPr lang="en-US" dirty="0" err="1">
                <a:solidFill>
                  <a:schemeClr val="accent1"/>
                </a:solidFill>
              </a:rPr>
              <a:t>Wiederholung</a:t>
            </a:r>
            <a:endParaRPr lang="de-DE" dirty="0">
              <a:solidFill>
                <a:schemeClr val="accent1"/>
              </a:solidFill>
            </a:endParaRPr>
          </a:p>
        </p:txBody>
      </p:sp>
      <p:pic>
        <p:nvPicPr>
          <p:cNvPr id="4" name="Grafik 10">
            <a:extLst>
              <a:ext uri="{FF2B5EF4-FFF2-40B4-BE49-F238E27FC236}">
                <a16:creationId xmlns:a16="http://schemas.microsoft.com/office/drawing/2014/main" id="{99FF7AEF-EC2A-4DAE-A354-523480EF2B7E}"/>
              </a:ext>
            </a:extLst>
          </p:cNvPr>
          <p:cNvPicPr>
            <a:picLocks noChangeAspect="1"/>
          </p:cNvPicPr>
          <p:nvPr/>
        </p:nvPicPr>
        <p:blipFill>
          <a:blip r:embed="rId2"/>
          <a:stretch>
            <a:fillRect/>
          </a:stretch>
        </p:blipFill>
        <p:spPr>
          <a:xfrm>
            <a:off x="6483733" y="1629096"/>
            <a:ext cx="3151638" cy="3151638"/>
          </a:xfrm>
          <a:prstGeom prst="rect">
            <a:avLst/>
          </a:prstGeom>
        </p:spPr>
      </p:pic>
      <p:pic>
        <p:nvPicPr>
          <p:cNvPr id="5" name="Graphic 4">
            <a:extLst>
              <a:ext uri="{FF2B5EF4-FFF2-40B4-BE49-F238E27FC236}">
                <a16:creationId xmlns:a16="http://schemas.microsoft.com/office/drawing/2014/main" id="{DF309A45-0B5E-47E0-8FF4-11ECFF3647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1562086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A194B0-AB77-4828-80BB-7D0FEEEF2DEC}"/>
              </a:ext>
            </a:extLst>
          </p:cNvPr>
          <p:cNvSpPr>
            <a:spLocks noGrp="1"/>
          </p:cNvSpPr>
          <p:nvPr>
            <p:ph type="title"/>
          </p:nvPr>
        </p:nvSpPr>
        <p:spPr/>
        <p:txBody>
          <a:bodyPr/>
          <a:lstStyle/>
          <a:p>
            <a:endParaRPr lang="de-DE"/>
          </a:p>
        </p:txBody>
      </p:sp>
      <p:pic>
        <p:nvPicPr>
          <p:cNvPr id="5" name="Inhaltsplatzhalter 4" descr="Ein Bild, das Text enthält.&#10;&#10;Automatisch generierte Beschreibung">
            <a:extLst>
              <a:ext uri="{FF2B5EF4-FFF2-40B4-BE49-F238E27FC236}">
                <a16:creationId xmlns:a16="http://schemas.microsoft.com/office/drawing/2014/main" id="{24E10A16-4637-412B-BC4B-3067B4D7DB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486" y="931773"/>
            <a:ext cx="7618202" cy="4351338"/>
          </a:xfrm>
        </p:spPr>
      </p:pic>
    </p:spTree>
    <p:extLst>
      <p:ext uri="{BB962C8B-B14F-4D97-AF65-F5344CB8AC3E}">
        <p14:creationId xmlns:p14="http://schemas.microsoft.com/office/powerpoint/2010/main" val="85490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252593-2405-440D-ABE1-E34939B6569D}"/>
              </a:ext>
            </a:extLst>
          </p:cNvPr>
          <p:cNvSpPr>
            <a:spLocks noGrp="1"/>
          </p:cNvSpPr>
          <p:nvPr>
            <p:ph type="title"/>
          </p:nvPr>
        </p:nvSpPr>
        <p:spPr/>
        <p:txBody>
          <a:bodyPr/>
          <a:lstStyle/>
          <a:p>
            <a:r>
              <a:rPr lang="de-DE" dirty="0"/>
              <a:t>Weitere Anwendungsbeispiele</a:t>
            </a:r>
          </a:p>
        </p:txBody>
      </p:sp>
      <p:sp>
        <p:nvSpPr>
          <p:cNvPr id="3" name="Inhaltsplatzhalter 2">
            <a:extLst>
              <a:ext uri="{FF2B5EF4-FFF2-40B4-BE49-F238E27FC236}">
                <a16:creationId xmlns:a16="http://schemas.microsoft.com/office/drawing/2014/main" id="{37D123A5-FCFE-4690-A6F1-A53A653DBAD7}"/>
              </a:ext>
            </a:extLst>
          </p:cNvPr>
          <p:cNvSpPr>
            <a:spLocks noGrp="1"/>
          </p:cNvSpPr>
          <p:nvPr>
            <p:ph idx="1"/>
          </p:nvPr>
        </p:nvSpPr>
        <p:spPr/>
        <p:txBody>
          <a:bodyPr/>
          <a:lstStyle/>
          <a:p>
            <a:r>
              <a:rPr lang="de-DE" dirty="0"/>
              <a:t>Durchsetzen von Styleguides</a:t>
            </a:r>
          </a:p>
          <a:p>
            <a:endParaRPr lang="de-DE" dirty="0"/>
          </a:p>
          <a:p>
            <a:r>
              <a:rPr lang="de-DE" dirty="0"/>
              <a:t>Bauen von Containern (ggf. mit Auslieferung)</a:t>
            </a:r>
          </a:p>
          <a:p>
            <a:endParaRPr lang="de-DE" dirty="0"/>
          </a:p>
          <a:p>
            <a:r>
              <a:rPr lang="de-DE" dirty="0"/>
              <a:t>Setzen von Environment-Variablen</a:t>
            </a:r>
          </a:p>
          <a:p>
            <a:endParaRPr lang="de-DE" dirty="0"/>
          </a:p>
          <a:p>
            <a:r>
              <a:rPr lang="de-DE" dirty="0"/>
              <a:t>…</a:t>
            </a:r>
          </a:p>
        </p:txBody>
      </p:sp>
    </p:spTree>
    <p:extLst>
      <p:ext uri="{BB962C8B-B14F-4D97-AF65-F5344CB8AC3E}">
        <p14:creationId xmlns:p14="http://schemas.microsoft.com/office/powerpoint/2010/main" val="389311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FAFCEBA-11F5-4F45-9A63-A30458470117}"/>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35" name="Speaker"/>
          <p:cNvSpPr>
            <a:spLocks noGrp="1"/>
          </p:cNvSpPr>
          <p:nvPr>
            <p:ph type="subTitle" idx="1"/>
          </p:nvPr>
        </p:nvSpPr>
        <p:spPr>
          <a:xfrm>
            <a:off x="288000" y="5130489"/>
            <a:ext cx="10899174" cy="430887"/>
          </a:xfrm>
        </p:spPr>
        <p:txBody>
          <a:bodyPr/>
          <a:lstStyle/>
          <a:p>
            <a:r>
              <a:rPr lang="en-US" dirty="0"/>
              <a:t>Maik Kebernik, Robin Reyer, Matthias Biermanns</a:t>
            </a:r>
          </a:p>
          <a:p>
            <a:pPr lvl="0"/>
            <a:r>
              <a:rPr lang="en-US" dirty="0"/>
              <a:t>April 26</a:t>
            </a:r>
            <a:r>
              <a:rPr lang="en-US" baseline="30000" dirty="0"/>
              <a:t>th</a:t>
            </a:r>
            <a:r>
              <a:rPr lang="en-US" dirty="0"/>
              <a:t> 2021</a:t>
            </a:r>
            <a:endParaRPr lang="en-US" baseline="30000" dirty="0"/>
          </a:p>
        </p:txBody>
      </p:sp>
      <p:sp>
        <p:nvSpPr>
          <p:cNvPr id="8" name="Presentation Title"/>
          <p:cNvSpPr>
            <a:spLocks noGrp="1"/>
          </p:cNvSpPr>
          <p:nvPr>
            <p:ph type="title"/>
          </p:nvPr>
        </p:nvSpPr>
        <p:spPr/>
        <p:txBody>
          <a:bodyPr/>
          <a:lstStyle/>
          <a:p>
            <a:r>
              <a:rPr lang="en-US" dirty="0"/>
              <a:t>Unser Miro</a:t>
            </a:r>
            <a:br>
              <a:rPr lang="en-US" dirty="0"/>
            </a:br>
            <a:r>
              <a:rPr lang="en-US" dirty="0">
                <a:solidFill>
                  <a:schemeClr val="accent1"/>
                </a:solidFill>
              </a:rPr>
              <a:t>Mockup, Personas…</a:t>
            </a:r>
            <a:endParaRPr lang="de-DE" dirty="0">
              <a:solidFill>
                <a:schemeClr val="accent1"/>
              </a:solidFill>
            </a:endParaRPr>
          </a:p>
        </p:txBody>
      </p:sp>
      <p:pic>
        <p:nvPicPr>
          <p:cNvPr id="3" name="Graphic 2">
            <a:extLst>
              <a:ext uri="{FF2B5EF4-FFF2-40B4-BE49-F238E27FC236}">
                <a16:creationId xmlns:a16="http://schemas.microsoft.com/office/drawing/2014/main" id="{76539486-A70E-4D63-BF56-6FA9F1DBD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3207784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5B2D6-D257-4545-8C47-CB60B58C2008}"/>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Mockups</a:t>
            </a:r>
          </a:p>
          <a:p>
            <a:pPr marL="342900" indent="-342900">
              <a:buFont typeface="Arial" panose="020B0604020202020204" pitchFamily="34" charset="0"/>
              <a:buChar char="•"/>
            </a:pPr>
            <a:r>
              <a:rPr lang="en-US" dirty="0"/>
              <a:t>Personas</a:t>
            </a:r>
          </a:p>
          <a:p>
            <a:pPr marL="342900" indent="-342900">
              <a:buFont typeface="Arial" panose="020B0604020202020204" pitchFamily="34" charset="0"/>
              <a:buChar char="•"/>
            </a:pPr>
            <a:r>
              <a:rPr lang="en-US" dirty="0"/>
              <a:t>User Story Map</a:t>
            </a:r>
          </a:p>
          <a:p>
            <a:pPr marL="342900" indent="-342900">
              <a:buFont typeface="Arial" panose="020B0604020202020204" pitchFamily="34" charset="0"/>
              <a:buChar char="•"/>
            </a:pPr>
            <a:r>
              <a:rPr lang="en-US" dirty="0" err="1"/>
              <a:t>Pflichtenheft</a:t>
            </a:r>
            <a:endParaRPr lang="en-US" dirty="0"/>
          </a:p>
          <a:p>
            <a:pPr marL="342900" indent="-342900">
              <a:buFont typeface="Arial" panose="020B0604020202020204" pitchFamily="34" charset="0"/>
              <a:buChar char="•"/>
            </a:pPr>
            <a:r>
              <a:rPr lang="en-US" dirty="0" err="1"/>
              <a:t>Zustandsdiagramm</a:t>
            </a:r>
            <a:endParaRPr lang="en-US" dirty="0"/>
          </a:p>
          <a:p>
            <a:pPr marL="342900" indent="-342900">
              <a:buFont typeface="Arial" panose="020B0604020202020204" pitchFamily="34" charset="0"/>
              <a:buChar char="•"/>
            </a:pPr>
            <a:r>
              <a:rPr lang="en-US" dirty="0" err="1"/>
              <a:t>Klassendiagramm</a:t>
            </a:r>
            <a:endParaRPr lang="en-US" dirty="0"/>
          </a:p>
          <a:p>
            <a:pPr marL="342900" indent="-342900">
              <a:buFont typeface="Arial" panose="020B0604020202020204" pitchFamily="34" charset="0"/>
              <a:buChar char="•"/>
            </a:pPr>
            <a:r>
              <a:rPr lang="en-US" dirty="0"/>
              <a:t>´</a:t>
            </a:r>
            <a:r>
              <a:rPr lang="en-US" dirty="0" err="1"/>
              <a:t>Sequenzdiagramm</a:t>
            </a:r>
            <a:endParaRPr lang="en-DE" dirty="0"/>
          </a:p>
        </p:txBody>
      </p:sp>
      <p:sp>
        <p:nvSpPr>
          <p:cNvPr id="3" name="Title 2">
            <a:extLst>
              <a:ext uri="{FF2B5EF4-FFF2-40B4-BE49-F238E27FC236}">
                <a16:creationId xmlns:a16="http://schemas.microsoft.com/office/drawing/2014/main" id="{E83F7D92-80DB-4858-BF8E-A41923517304}"/>
              </a:ext>
            </a:extLst>
          </p:cNvPr>
          <p:cNvSpPr>
            <a:spLocks noGrp="1"/>
          </p:cNvSpPr>
          <p:nvPr>
            <p:ph type="title"/>
          </p:nvPr>
        </p:nvSpPr>
        <p:spPr>
          <a:xfrm>
            <a:off x="504001" y="504000"/>
            <a:ext cx="11186476" cy="492443"/>
          </a:xfrm>
        </p:spPr>
        <p:txBody>
          <a:bodyPr/>
          <a:lstStyle/>
          <a:p>
            <a:r>
              <a:rPr lang="en-US" sz="3200" dirty="0">
                <a:solidFill>
                  <a:schemeClr val="accent1"/>
                </a:solidFill>
              </a:rPr>
              <a:t>Unser Miro - Agenda</a:t>
            </a:r>
            <a:endParaRPr lang="en-DE" sz="3200" dirty="0">
              <a:solidFill>
                <a:schemeClr val="accent1"/>
              </a:solidFill>
            </a:endParaRPr>
          </a:p>
        </p:txBody>
      </p:sp>
    </p:spTree>
    <p:extLst>
      <p:ext uri="{BB962C8B-B14F-4D97-AF65-F5344CB8AC3E}">
        <p14:creationId xmlns:p14="http://schemas.microsoft.com/office/powerpoint/2010/main" val="1912889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en-US" dirty="0"/>
              <a:t>Maik Kebernik</a:t>
            </a:r>
          </a:p>
          <a:p>
            <a:pPr lvl="0"/>
            <a:r>
              <a:rPr lang="en-US" dirty="0"/>
              <a:t>April 26, 2021</a:t>
            </a:r>
          </a:p>
        </p:txBody>
      </p:sp>
      <p:sp>
        <p:nvSpPr>
          <p:cNvPr id="11" name="Title"/>
          <p:cNvSpPr>
            <a:spLocks noGrp="1"/>
          </p:cNvSpPr>
          <p:nvPr>
            <p:ph type="title"/>
          </p:nvPr>
        </p:nvSpPr>
        <p:spPr/>
        <p:txBody>
          <a:bodyPr/>
          <a:lstStyle/>
          <a:p>
            <a:r>
              <a:rPr lang="en-US" dirty="0"/>
              <a:t>Mockup</a:t>
            </a:r>
            <a:br>
              <a:rPr lang="en-US" dirty="0"/>
            </a:br>
            <a:r>
              <a:rPr lang="en-US" dirty="0">
                <a:solidFill>
                  <a:schemeClr val="accent1"/>
                </a:solidFill>
              </a:rPr>
              <a:t>Kino App</a:t>
            </a:r>
            <a:endParaRPr lang="de-DE" dirty="0">
              <a:solidFill>
                <a:schemeClr val="accent1"/>
              </a:solidFill>
            </a:endParaRPr>
          </a:p>
        </p:txBody>
      </p:sp>
      <p:pic>
        <p:nvPicPr>
          <p:cNvPr id="4" name="Picture 3">
            <a:extLst>
              <a:ext uri="{FF2B5EF4-FFF2-40B4-BE49-F238E27FC236}">
                <a16:creationId xmlns:a16="http://schemas.microsoft.com/office/drawing/2014/main" id="{F4B43538-1BE4-4C7E-AD10-A073FD50C075}"/>
              </a:ext>
            </a:extLst>
          </p:cNvPr>
          <p:cNvPicPr>
            <a:picLocks noChangeAspect="1"/>
          </p:cNvPicPr>
          <p:nvPr/>
        </p:nvPicPr>
        <p:blipFill>
          <a:blip r:embed="rId2"/>
          <a:stretch>
            <a:fillRect/>
          </a:stretch>
        </p:blipFill>
        <p:spPr>
          <a:xfrm>
            <a:off x="5930343" y="1209612"/>
            <a:ext cx="4438775" cy="4438775"/>
          </a:xfrm>
          <a:prstGeom prst="rect">
            <a:avLst/>
          </a:prstGeom>
        </p:spPr>
      </p:pic>
      <p:pic>
        <p:nvPicPr>
          <p:cNvPr id="6" name="Graphic 5">
            <a:extLst>
              <a:ext uri="{FF2B5EF4-FFF2-40B4-BE49-F238E27FC236}">
                <a16:creationId xmlns:a16="http://schemas.microsoft.com/office/drawing/2014/main" id="{B99F2522-D607-4E14-8C0A-C25CF253E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828654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4" name="Grafik 3">
            <a:extLst>
              <a:ext uri="{FF2B5EF4-FFF2-40B4-BE49-F238E27FC236}">
                <a16:creationId xmlns:a16="http://schemas.microsoft.com/office/drawing/2014/main" id="{2916B8AD-69D6-449A-9EC9-8B9C1A018A47}"/>
              </a:ext>
            </a:extLst>
          </p:cNvPr>
          <p:cNvPicPr>
            <a:picLocks noChangeAspect="1"/>
          </p:cNvPicPr>
          <p:nvPr/>
        </p:nvPicPr>
        <p:blipFill>
          <a:blip r:embed="rId2"/>
          <a:stretch>
            <a:fillRect/>
          </a:stretch>
        </p:blipFill>
        <p:spPr>
          <a:xfrm>
            <a:off x="4833679" y="884934"/>
            <a:ext cx="2527818" cy="5469066"/>
          </a:xfrm>
          <a:prstGeom prst="rect">
            <a:avLst/>
          </a:prstGeom>
          <a:ln w="57150">
            <a:solidFill>
              <a:srgbClr val="FFFFFF"/>
            </a:solidFill>
          </a:ln>
        </p:spPr>
      </p:pic>
    </p:spTree>
    <p:extLst>
      <p:ext uri="{BB962C8B-B14F-4D97-AF65-F5344CB8AC3E}">
        <p14:creationId xmlns:p14="http://schemas.microsoft.com/office/powerpoint/2010/main" val="375222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3" name="Grafik 2">
            <a:extLst>
              <a:ext uri="{FF2B5EF4-FFF2-40B4-BE49-F238E27FC236}">
                <a16:creationId xmlns:a16="http://schemas.microsoft.com/office/drawing/2014/main" id="{66EDB1B4-C813-44CE-98B3-624BA8637D61}"/>
              </a:ext>
            </a:extLst>
          </p:cNvPr>
          <p:cNvPicPr>
            <a:picLocks noChangeAspect="1"/>
          </p:cNvPicPr>
          <p:nvPr/>
        </p:nvPicPr>
        <p:blipFill>
          <a:blip r:embed="rId2"/>
          <a:stretch>
            <a:fillRect/>
          </a:stretch>
        </p:blipFill>
        <p:spPr>
          <a:xfrm>
            <a:off x="4833483" y="885600"/>
            <a:ext cx="2527512" cy="5468400"/>
          </a:xfrm>
          <a:prstGeom prst="rect">
            <a:avLst/>
          </a:prstGeom>
          <a:ln w="57150">
            <a:solidFill>
              <a:srgbClr val="FFFFFF"/>
            </a:solidFill>
          </a:ln>
        </p:spPr>
      </p:pic>
    </p:spTree>
    <p:extLst>
      <p:ext uri="{BB962C8B-B14F-4D97-AF65-F5344CB8AC3E}">
        <p14:creationId xmlns:p14="http://schemas.microsoft.com/office/powerpoint/2010/main" val="3138987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4" name="Grafik 3">
            <a:extLst>
              <a:ext uri="{FF2B5EF4-FFF2-40B4-BE49-F238E27FC236}">
                <a16:creationId xmlns:a16="http://schemas.microsoft.com/office/drawing/2014/main" id="{0661BB34-FDCB-4BB1-B51E-246279CC0FFC}"/>
              </a:ext>
            </a:extLst>
          </p:cNvPr>
          <p:cNvPicPr>
            <a:picLocks noChangeAspect="1"/>
          </p:cNvPicPr>
          <p:nvPr/>
        </p:nvPicPr>
        <p:blipFill>
          <a:blip r:embed="rId2"/>
          <a:stretch>
            <a:fillRect/>
          </a:stretch>
        </p:blipFill>
        <p:spPr>
          <a:xfrm>
            <a:off x="1256812" y="885600"/>
            <a:ext cx="2527514" cy="5468400"/>
          </a:xfrm>
          <a:prstGeom prst="rect">
            <a:avLst/>
          </a:prstGeom>
          <a:ln w="57150">
            <a:solidFill>
              <a:srgbClr val="FFFFFF"/>
            </a:solidFill>
          </a:ln>
        </p:spPr>
      </p:pic>
      <p:pic>
        <p:nvPicPr>
          <p:cNvPr id="6" name="Grafik 5">
            <a:extLst>
              <a:ext uri="{FF2B5EF4-FFF2-40B4-BE49-F238E27FC236}">
                <a16:creationId xmlns:a16="http://schemas.microsoft.com/office/drawing/2014/main" id="{90ABBE69-EDB5-4475-A76E-BAB0D7C0BAAF}"/>
              </a:ext>
            </a:extLst>
          </p:cNvPr>
          <p:cNvPicPr>
            <a:picLocks noChangeAspect="1"/>
          </p:cNvPicPr>
          <p:nvPr/>
        </p:nvPicPr>
        <p:blipFill>
          <a:blip r:embed="rId3"/>
          <a:stretch>
            <a:fillRect/>
          </a:stretch>
        </p:blipFill>
        <p:spPr>
          <a:xfrm>
            <a:off x="8410850" y="885600"/>
            <a:ext cx="2527514" cy="5468400"/>
          </a:xfrm>
          <a:prstGeom prst="rect">
            <a:avLst/>
          </a:prstGeom>
          <a:ln w="57150">
            <a:solidFill>
              <a:srgbClr val="FFFFFF"/>
            </a:solidFill>
          </a:ln>
        </p:spPr>
      </p:pic>
      <p:pic>
        <p:nvPicPr>
          <p:cNvPr id="8" name="Grafik 7">
            <a:extLst>
              <a:ext uri="{FF2B5EF4-FFF2-40B4-BE49-F238E27FC236}">
                <a16:creationId xmlns:a16="http://schemas.microsoft.com/office/drawing/2014/main" id="{7E8F79C0-1D04-473C-B9DA-53A7E5378C03}"/>
              </a:ext>
            </a:extLst>
          </p:cNvPr>
          <p:cNvPicPr>
            <a:picLocks noChangeAspect="1"/>
          </p:cNvPicPr>
          <p:nvPr/>
        </p:nvPicPr>
        <p:blipFill>
          <a:blip r:embed="rId4"/>
          <a:stretch>
            <a:fillRect/>
          </a:stretch>
        </p:blipFill>
        <p:spPr>
          <a:xfrm>
            <a:off x="4833831" y="885600"/>
            <a:ext cx="2527514" cy="5468400"/>
          </a:xfrm>
          <a:prstGeom prst="rect">
            <a:avLst/>
          </a:prstGeom>
          <a:ln w="57150">
            <a:solidFill>
              <a:srgbClr val="FFFFFF"/>
            </a:solidFill>
          </a:ln>
        </p:spPr>
      </p:pic>
    </p:spTree>
    <p:extLst>
      <p:ext uri="{BB962C8B-B14F-4D97-AF65-F5344CB8AC3E}">
        <p14:creationId xmlns:p14="http://schemas.microsoft.com/office/powerpoint/2010/main" val="2486255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4" name="Grafik 3">
            <a:extLst>
              <a:ext uri="{FF2B5EF4-FFF2-40B4-BE49-F238E27FC236}">
                <a16:creationId xmlns:a16="http://schemas.microsoft.com/office/drawing/2014/main" id="{984C58D0-3A40-416E-BF9B-FD01ADB00788}"/>
              </a:ext>
            </a:extLst>
          </p:cNvPr>
          <p:cNvPicPr>
            <a:picLocks noChangeAspect="1"/>
          </p:cNvPicPr>
          <p:nvPr/>
        </p:nvPicPr>
        <p:blipFill>
          <a:blip r:embed="rId2"/>
          <a:stretch>
            <a:fillRect/>
          </a:stretch>
        </p:blipFill>
        <p:spPr>
          <a:xfrm>
            <a:off x="1256116" y="885600"/>
            <a:ext cx="2527511" cy="5468400"/>
          </a:xfrm>
          <a:prstGeom prst="rect">
            <a:avLst/>
          </a:prstGeom>
          <a:ln w="57150">
            <a:solidFill>
              <a:srgbClr val="FFFFFF"/>
            </a:solidFill>
          </a:ln>
        </p:spPr>
      </p:pic>
      <p:pic>
        <p:nvPicPr>
          <p:cNvPr id="6" name="Grafik 5">
            <a:extLst>
              <a:ext uri="{FF2B5EF4-FFF2-40B4-BE49-F238E27FC236}">
                <a16:creationId xmlns:a16="http://schemas.microsoft.com/office/drawing/2014/main" id="{4425D6B5-F066-436C-95DF-27F88DB8025D}"/>
              </a:ext>
            </a:extLst>
          </p:cNvPr>
          <p:cNvPicPr>
            <a:picLocks noChangeAspect="1"/>
          </p:cNvPicPr>
          <p:nvPr/>
        </p:nvPicPr>
        <p:blipFill>
          <a:blip r:embed="rId3"/>
          <a:stretch>
            <a:fillRect/>
          </a:stretch>
        </p:blipFill>
        <p:spPr>
          <a:xfrm>
            <a:off x="8411548" y="885600"/>
            <a:ext cx="2527511" cy="5468400"/>
          </a:xfrm>
          <a:prstGeom prst="rect">
            <a:avLst/>
          </a:prstGeom>
          <a:ln w="57150">
            <a:solidFill>
              <a:srgbClr val="FFFFFF"/>
            </a:solidFill>
          </a:ln>
        </p:spPr>
      </p:pic>
      <p:pic>
        <p:nvPicPr>
          <p:cNvPr id="8" name="Grafik 7">
            <a:extLst>
              <a:ext uri="{FF2B5EF4-FFF2-40B4-BE49-F238E27FC236}">
                <a16:creationId xmlns:a16="http://schemas.microsoft.com/office/drawing/2014/main" id="{512288D6-CE5A-4622-866F-333C775DA6A9}"/>
              </a:ext>
            </a:extLst>
          </p:cNvPr>
          <p:cNvPicPr>
            <a:picLocks noChangeAspect="1"/>
          </p:cNvPicPr>
          <p:nvPr/>
        </p:nvPicPr>
        <p:blipFill>
          <a:blip r:embed="rId4"/>
          <a:stretch>
            <a:fillRect/>
          </a:stretch>
        </p:blipFill>
        <p:spPr>
          <a:xfrm>
            <a:off x="4833483" y="885600"/>
            <a:ext cx="2527511" cy="5468400"/>
          </a:xfrm>
          <a:prstGeom prst="rect">
            <a:avLst/>
          </a:prstGeom>
          <a:ln w="57150">
            <a:solidFill>
              <a:srgbClr val="FFFFFF"/>
            </a:solidFill>
          </a:ln>
        </p:spPr>
      </p:pic>
    </p:spTree>
    <p:extLst>
      <p:ext uri="{BB962C8B-B14F-4D97-AF65-F5344CB8AC3E}">
        <p14:creationId xmlns:p14="http://schemas.microsoft.com/office/powerpoint/2010/main" val="2846067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4" name="Grafik 3">
            <a:extLst>
              <a:ext uri="{FF2B5EF4-FFF2-40B4-BE49-F238E27FC236}">
                <a16:creationId xmlns:a16="http://schemas.microsoft.com/office/drawing/2014/main" id="{D02EABF7-EB20-4C2F-93EC-6DB77695CF05}"/>
              </a:ext>
            </a:extLst>
          </p:cNvPr>
          <p:cNvPicPr>
            <a:picLocks noChangeAspect="1"/>
          </p:cNvPicPr>
          <p:nvPr/>
        </p:nvPicPr>
        <p:blipFill>
          <a:blip r:embed="rId2"/>
          <a:stretch>
            <a:fillRect/>
          </a:stretch>
        </p:blipFill>
        <p:spPr>
          <a:xfrm>
            <a:off x="4833483" y="868900"/>
            <a:ext cx="2527511" cy="5468400"/>
          </a:xfrm>
          <a:prstGeom prst="rect">
            <a:avLst/>
          </a:prstGeom>
          <a:ln w="57150">
            <a:solidFill>
              <a:srgbClr val="FFFFFF"/>
            </a:solidFill>
          </a:ln>
        </p:spPr>
      </p:pic>
    </p:spTree>
    <p:extLst>
      <p:ext uri="{BB962C8B-B14F-4D97-AF65-F5344CB8AC3E}">
        <p14:creationId xmlns:p14="http://schemas.microsoft.com/office/powerpoint/2010/main" val="4932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err="1">
                <a:solidFill>
                  <a:srgbClr val="FFC000"/>
                </a:solidFill>
              </a:rPr>
              <a:t>Versionskontrolle</a:t>
            </a:r>
            <a:r>
              <a:rPr lang="en-US" sz="3200" dirty="0">
                <a:solidFill>
                  <a:srgbClr val="FFC000"/>
                </a:solidFill>
              </a:rPr>
              <a:t> - </a:t>
            </a:r>
            <a:r>
              <a:rPr lang="en-US" sz="3200" dirty="0" err="1">
                <a:solidFill>
                  <a:srgbClr val="FFC000"/>
                </a:solidFill>
              </a:rPr>
              <a:t>Ziele</a:t>
            </a:r>
            <a:endParaRPr lang="en-US" sz="3200" dirty="0">
              <a:solidFill>
                <a:srgbClr val="FFC000"/>
              </a:solidFill>
            </a:endParaRPr>
          </a:p>
        </p:txBody>
      </p:sp>
      <p:sp>
        <p:nvSpPr>
          <p:cNvPr id="2" name="Textfeld 1">
            <a:extLst>
              <a:ext uri="{FF2B5EF4-FFF2-40B4-BE49-F238E27FC236}">
                <a16:creationId xmlns:a16="http://schemas.microsoft.com/office/drawing/2014/main" id="{F7E78A5F-46B7-4D56-A95C-583CBD50032D}"/>
              </a:ext>
            </a:extLst>
          </p:cNvPr>
          <p:cNvSpPr txBox="1"/>
          <p:nvPr/>
        </p:nvSpPr>
        <p:spPr>
          <a:xfrm>
            <a:off x="504001" y="2517289"/>
            <a:ext cx="6509985" cy="1477328"/>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solidFill>
                  <a:schemeClr val="tx1"/>
                </a:solidFill>
                <a:latin typeface="Arial"/>
                <a:ea typeface="Arial Unicode MS" pitchFamily="34" charset="-128"/>
                <a:cs typeface="+mn-cs"/>
              </a:rPr>
              <a:t>Eindeutigkeit bezüglich der aktuellen Version</a:t>
            </a:r>
          </a:p>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ea typeface="Arial Unicode MS" pitchFamily="34" charset="-128"/>
              </a:rPr>
              <a:t>Nachvollziehbarkeit der Versionen</a:t>
            </a:r>
          </a:p>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solidFill>
                  <a:schemeClr val="tx1"/>
                </a:solidFill>
                <a:latin typeface="Arial"/>
                <a:ea typeface="Arial Unicode MS" pitchFamily="34" charset="-128"/>
                <a:cs typeface="+mn-cs"/>
              </a:rPr>
              <a:t>Datensicherung</a:t>
            </a:r>
          </a:p>
        </p:txBody>
      </p:sp>
    </p:spTree>
    <p:extLst>
      <p:ext uri="{BB962C8B-B14F-4D97-AF65-F5344CB8AC3E}">
        <p14:creationId xmlns:p14="http://schemas.microsoft.com/office/powerpoint/2010/main" val="745670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3" name="Grafik 2">
            <a:extLst>
              <a:ext uri="{FF2B5EF4-FFF2-40B4-BE49-F238E27FC236}">
                <a16:creationId xmlns:a16="http://schemas.microsoft.com/office/drawing/2014/main" id="{155F3F75-B423-4A90-A93E-F476FD7E03E8}"/>
              </a:ext>
            </a:extLst>
          </p:cNvPr>
          <p:cNvPicPr>
            <a:picLocks noChangeAspect="1"/>
          </p:cNvPicPr>
          <p:nvPr/>
        </p:nvPicPr>
        <p:blipFill>
          <a:blip r:embed="rId2"/>
          <a:stretch>
            <a:fillRect/>
          </a:stretch>
        </p:blipFill>
        <p:spPr>
          <a:xfrm>
            <a:off x="1591664" y="1038741"/>
            <a:ext cx="9011848" cy="5069164"/>
          </a:xfrm>
          <a:prstGeom prst="rect">
            <a:avLst/>
          </a:prstGeom>
          <a:ln w="57150">
            <a:solidFill>
              <a:srgbClr val="FFFFFF"/>
            </a:solidFill>
          </a:ln>
        </p:spPr>
      </p:pic>
    </p:spTree>
    <p:extLst>
      <p:ext uri="{BB962C8B-B14F-4D97-AF65-F5344CB8AC3E}">
        <p14:creationId xmlns:p14="http://schemas.microsoft.com/office/powerpoint/2010/main" val="6533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Mockup</a:t>
            </a:r>
          </a:p>
        </p:txBody>
      </p:sp>
      <p:pic>
        <p:nvPicPr>
          <p:cNvPr id="3" name="Grafik 2">
            <a:extLst>
              <a:ext uri="{FF2B5EF4-FFF2-40B4-BE49-F238E27FC236}">
                <a16:creationId xmlns:a16="http://schemas.microsoft.com/office/drawing/2014/main" id="{1043CE4E-F86B-48F8-BC55-64F5C01A0288}"/>
              </a:ext>
            </a:extLst>
          </p:cNvPr>
          <p:cNvPicPr>
            <a:picLocks noChangeAspect="1"/>
          </p:cNvPicPr>
          <p:nvPr/>
        </p:nvPicPr>
        <p:blipFill>
          <a:blip r:embed="rId2"/>
          <a:stretch>
            <a:fillRect/>
          </a:stretch>
        </p:blipFill>
        <p:spPr>
          <a:xfrm>
            <a:off x="1253365" y="885600"/>
            <a:ext cx="2527511" cy="5468400"/>
          </a:xfrm>
          <a:prstGeom prst="rect">
            <a:avLst/>
          </a:prstGeom>
          <a:ln w="57150">
            <a:solidFill>
              <a:srgbClr val="FFFFFF"/>
            </a:solidFill>
          </a:ln>
        </p:spPr>
      </p:pic>
      <p:pic>
        <p:nvPicPr>
          <p:cNvPr id="6" name="Grafik 5">
            <a:extLst>
              <a:ext uri="{FF2B5EF4-FFF2-40B4-BE49-F238E27FC236}">
                <a16:creationId xmlns:a16="http://schemas.microsoft.com/office/drawing/2014/main" id="{595244D3-CAA1-4963-8186-0B7AFB798214}"/>
              </a:ext>
            </a:extLst>
          </p:cNvPr>
          <p:cNvPicPr>
            <a:picLocks noChangeAspect="1"/>
          </p:cNvPicPr>
          <p:nvPr/>
        </p:nvPicPr>
        <p:blipFill>
          <a:blip r:embed="rId3"/>
          <a:stretch>
            <a:fillRect/>
          </a:stretch>
        </p:blipFill>
        <p:spPr>
          <a:xfrm>
            <a:off x="8413601" y="885600"/>
            <a:ext cx="2527511" cy="5468400"/>
          </a:xfrm>
          <a:prstGeom prst="rect">
            <a:avLst/>
          </a:prstGeom>
          <a:ln w="57150">
            <a:solidFill>
              <a:srgbClr val="FFFFFF"/>
            </a:solidFill>
          </a:ln>
        </p:spPr>
      </p:pic>
      <p:pic>
        <p:nvPicPr>
          <p:cNvPr id="8" name="Grafik 7">
            <a:extLst>
              <a:ext uri="{FF2B5EF4-FFF2-40B4-BE49-F238E27FC236}">
                <a16:creationId xmlns:a16="http://schemas.microsoft.com/office/drawing/2014/main" id="{3156661F-D12C-483C-9977-0BBE5FC042C6}"/>
              </a:ext>
            </a:extLst>
          </p:cNvPr>
          <p:cNvPicPr>
            <a:picLocks noChangeAspect="1"/>
          </p:cNvPicPr>
          <p:nvPr/>
        </p:nvPicPr>
        <p:blipFill>
          <a:blip r:embed="rId4"/>
          <a:stretch>
            <a:fillRect/>
          </a:stretch>
        </p:blipFill>
        <p:spPr>
          <a:xfrm>
            <a:off x="4833483" y="885600"/>
            <a:ext cx="2527511" cy="5468400"/>
          </a:xfrm>
          <a:prstGeom prst="rect">
            <a:avLst/>
          </a:prstGeom>
          <a:ln w="57150">
            <a:solidFill>
              <a:srgbClr val="FFFFFF"/>
            </a:solidFill>
          </a:ln>
        </p:spPr>
      </p:pic>
    </p:spTree>
    <p:extLst>
      <p:ext uri="{BB962C8B-B14F-4D97-AF65-F5344CB8AC3E}">
        <p14:creationId xmlns:p14="http://schemas.microsoft.com/office/powerpoint/2010/main" val="37706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Matthias Biermanns</a:t>
            </a:r>
          </a:p>
        </p:txBody>
      </p:sp>
      <p:sp>
        <p:nvSpPr>
          <p:cNvPr id="4" name="Title"/>
          <p:cNvSpPr>
            <a:spLocks noGrp="1"/>
          </p:cNvSpPr>
          <p:nvPr>
            <p:ph type="title"/>
          </p:nvPr>
        </p:nvSpPr>
        <p:spPr/>
        <p:txBody>
          <a:bodyPr/>
          <a:lstStyle/>
          <a:p>
            <a:r>
              <a:rPr lang="en-US" dirty="0"/>
              <a:t>Unser Miro</a:t>
            </a:r>
            <a:br>
              <a:rPr lang="en-US" dirty="0"/>
            </a:br>
            <a:r>
              <a:rPr lang="en-US" dirty="0">
                <a:solidFill>
                  <a:schemeClr val="accent1"/>
                </a:solidFill>
              </a:rPr>
              <a:t>Personas</a:t>
            </a:r>
            <a:endParaRPr lang="de-DE" dirty="0">
              <a:solidFill>
                <a:schemeClr val="accent1"/>
              </a:solidFill>
            </a:endParaRPr>
          </a:p>
        </p:txBody>
      </p:sp>
      <p:pic>
        <p:nvPicPr>
          <p:cNvPr id="12" name="Picture Placeholder 11">
            <a:extLst>
              <a:ext uri="{FF2B5EF4-FFF2-40B4-BE49-F238E27FC236}">
                <a16:creationId xmlns:a16="http://schemas.microsoft.com/office/drawing/2014/main" id="{052E67A8-6E7E-4059-9B9E-A8BBFB12673C}"/>
              </a:ext>
            </a:extLst>
          </p:cNvPr>
          <p:cNvPicPr>
            <a:picLocks noGrp="1" noChangeAspect="1"/>
          </p:cNvPicPr>
          <p:nvPr>
            <p:ph type="pic" sz="quarter" idx="16"/>
          </p:nvPr>
        </p:nvPicPr>
        <p:blipFill>
          <a:blip r:embed="rId2"/>
          <a:srcRect t="16" b="16"/>
          <a:stretch>
            <a:fillRect/>
          </a:stretch>
        </p:blipFill>
        <p:spPr/>
      </p:pic>
      <p:pic>
        <p:nvPicPr>
          <p:cNvPr id="7" name="Graphic 6">
            <a:extLst>
              <a:ext uri="{FF2B5EF4-FFF2-40B4-BE49-F238E27FC236}">
                <a16:creationId xmlns:a16="http://schemas.microsoft.com/office/drawing/2014/main" id="{6A03C86F-61D0-4F27-B641-5D690CC53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1" y="6010274"/>
            <a:ext cx="1629484" cy="657083"/>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dirty="0" err="1"/>
              <a:t>Robbyn</a:t>
            </a:r>
            <a:r>
              <a:rPr lang="en-US" dirty="0"/>
              <a:t> Retail</a:t>
            </a:r>
            <a:endParaRPr lang="en-US" dirty="0">
              <a:solidFill>
                <a:schemeClr val="accent1"/>
              </a:solidFill>
            </a:endParaRPr>
          </a:p>
        </p:txBody>
      </p:sp>
      <p:pic>
        <p:nvPicPr>
          <p:cNvPr id="4" name="Picture 3">
            <a:extLst>
              <a:ext uri="{FF2B5EF4-FFF2-40B4-BE49-F238E27FC236}">
                <a16:creationId xmlns:a16="http://schemas.microsoft.com/office/drawing/2014/main" id="{29D93005-152D-4C1E-BCC8-8545BE1ADBC3}"/>
              </a:ext>
            </a:extLst>
          </p:cNvPr>
          <p:cNvPicPr>
            <a:picLocks noChangeAspect="1"/>
          </p:cNvPicPr>
          <p:nvPr/>
        </p:nvPicPr>
        <p:blipFill>
          <a:blip r:embed="rId3"/>
          <a:stretch>
            <a:fillRect/>
          </a:stretch>
        </p:blipFill>
        <p:spPr>
          <a:xfrm>
            <a:off x="7151440" y="1536075"/>
            <a:ext cx="3785850" cy="3785850"/>
          </a:xfrm>
          <a:prstGeom prst="rect">
            <a:avLst/>
          </a:prstGeom>
        </p:spPr>
      </p:pic>
    </p:spTree>
    <p:extLst>
      <p:ext uri="{BB962C8B-B14F-4D97-AF65-F5344CB8AC3E}">
        <p14:creationId xmlns:p14="http://schemas.microsoft.com/office/powerpoint/2010/main" val="799205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1AD93-97BB-49AA-A75D-68613BACE493}"/>
              </a:ext>
            </a:extLst>
          </p:cNvPr>
          <p:cNvSpPr>
            <a:spLocks noGrp="1"/>
          </p:cNvSpPr>
          <p:nvPr>
            <p:ph type="body" sz="quarter" idx="10"/>
          </p:nvPr>
        </p:nvSpPr>
        <p:spPr>
          <a:xfrm>
            <a:off x="504000" y="3428999"/>
            <a:ext cx="2415600" cy="2907001"/>
          </a:xfrm>
        </p:spPr>
        <p:txBody>
          <a:bodyPr/>
          <a:lstStyle/>
          <a:p>
            <a:pPr marL="285750" indent="-285750">
              <a:buFont typeface="Arial" panose="020B0604020202020204" pitchFamily="34" charset="0"/>
              <a:buChar char="•"/>
            </a:pPr>
            <a:r>
              <a:rPr lang="en-US" dirty="0" err="1"/>
              <a:t>Ticketverkäufer</a:t>
            </a:r>
            <a:r>
              <a:rPr lang="en-US" dirty="0"/>
              <a:t> am </a:t>
            </a:r>
            <a:r>
              <a:rPr lang="en-US" dirty="0" err="1"/>
              <a:t>Empfang</a:t>
            </a:r>
            <a:endParaRPr lang="en-US" dirty="0"/>
          </a:p>
          <a:p>
            <a:pPr marL="285750" indent="-285750">
              <a:buFont typeface="Arial" panose="020B0604020202020204" pitchFamily="34" charset="0"/>
              <a:buChar char="•"/>
            </a:pPr>
            <a:r>
              <a:rPr lang="en-US" dirty="0" err="1"/>
              <a:t>Ticketkontrolleur</a:t>
            </a:r>
            <a:endParaRPr lang="en-DE" dirty="0"/>
          </a:p>
        </p:txBody>
      </p:sp>
      <p:sp>
        <p:nvSpPr>
          <p:cNvPr id="4" name="Text Placeholder 3">
            <a:extLst>
              <a:ext uri="{FF2B5EF4-FFF2-40B4-BE49-F238E27FC236}">
                <a16:creationId xmlns:a16="http://schemas.microsoft.com/office/drawing/2014/main" id="{9CF9C55F-FB87-44CD-89EB-3F805F6BE8C1}"/>
              </a:ext>
            </a:extLst>
          </p:cNvPr>
          <p:cNvSpPr>
            <a:spLocks noGrp="1"/>
          </p:cNvSpPr>
          <p:nvPr>
            <p:ph type="body" sz="quarter" idx="13"/>
          </p:nvPr>
        </p:nvSpPr>
        <p:spPr>
          <a:xfrm>
            <a:off x="9274877" y="3428999"/>
            <a:ext cx="2415600" cy="2907002"/>
          </a:xfrm>
        </p:spPr>
        <p:txBody>
          <a:bodyPr/>
          <a:lstStyle/>
          <a:p>
            <a:pPr marL="285750" indent="-285750">
              <a:buFont typeface="Arial" panose="020B0604020202020204" pitchFamily="34" charset="0"/>
              <a:buChar char="•"/>
            </a:pPr>
            <a:r>
              <a:rPr lang="en-US" dirty="0"/>
              <a:t>Hat Angst </a:t>
            </a:r>
            <a:r>
              <a:rPr lang="en-US" dirty="0" err="1"/>
              <a:t>vor</a:t>
            </a:r>
            <a:r>
              <a:rPr lang="en-US" dirty="0"/>
              <a:t> </a:t>
            </a:r>
            <a:r>
              <a:rPr lang="en-US" dirty="0" err="1"/>
              <a:t>verärgerten</a:t>
            </a:r>
            <a:r>
              <a:rPr lang="en-US" dirty="0"/>
              <a:t> </a:t>
            </a:r>
            <a:r>
              <a:rPr lang="en-US" dirty="0" err="1"/>
              <a:t>Kinobesuchern</a:t>
            </a:r>
            <a:endParaRPr lang="en-DE" dirty="0"/>
          </a:p>
        </p:txBody>
      </p:sp>
      <p:sp>
        <p:nvSpPr>
          <p:cNvPr id="6" name="Text Placeholder 5">
            <a:extLst>
              <a:ext uri="{FF2B5EF4-FFF2-40B4-BE49-F238E27FC236}">
                <a16:creationId xmlns:a16="http://schemas.microsoft.com/office/drawing/2014/main" id="{481DF8F0-5E7D-4516-90C3-A22211F89FC2}"/>
              </a:ext>
            </a:extLst>
          </p:cNvPr>
          <p:cNvSpPr>
            <a:spLocks noGrp="1"/>
          </p:cNvSpPr>
          <p:nvPr>
            <p:ph type="body" sz="quarter" idx="15"/>
          </p:nvPr>
        </p:nvSpPr>
        <p:spPr>
          <a:xfrm>
            <a:off x="3427626" y="3428999"/>
            <a:ext cx="2415600" cy="2907001"/>
          </a:xfrm>
        </p:spPr>
        <p:txBody>
          <a:bodyPr/>
          <a:lstStyle/>
          <a:p>
            <a:pPr marL="285750" indent="-285750">
              <a:buFont typeface="Arial" panose="020B0604020202020204" pitchFamily="34" charset="0"/>
              <a:buChar char="•"/>
            </a:pPr>
            <a:r>
              <a:rPr lang="en-US" dirty="0" err="1"/>
              <a:t>Kann</a:t>
            </a:r>
            <a:r>
              <a:rPr lang="en-US" dirty="0"/>
              <a:t> </a:t>
            </a:r>
            <a:r>
              <a:rPr lang="en-US" dirty="0" err="1"/>
              <a:t>Grundlegend</a:t>
            </a:r>
            <a:r>
              <a:rPr lang="en-US" dirty="0"/>
              <a:t> </a:t>
            </a:r>
            <a:r>
              <a:rPr lang="en-US" dirty="0" err="1"/>
              <a:t>mit</a:t>
            </a:r>
            <a:r>
              <a:rPr lang="en-US" dirty="0"/>
              <a:t> PC’s </a:t>
            </a:r>
            <a:r>
              <a:rPr lang="en-US" dirty="0" err="1"/>
              <a:t>umgehen</a:t>
            </a:r>
            <a:endParaRPr lang="en-US" dirty="0"/>
          </a:p>
          <a:p>
            <a:pPr marL="285750" indent="-285750">
              <a:buFont typeface="Arial" panose="020B0604020202020204" pitchFamily="34" charset="0"/>
              <a:buChar char="•"/>
            </a:pPr>
            <a:r>
              <a:rPr lang="en-US" dirty="0" err="1"/>
              <a:t>Nutzt</a:t>
            </a:r>
            <a:r>
              <a:rPr lang="en-US" dirty="0"/>
              <a:t> Software </a:t>
            </a:r>
            <a:r>
              <a:rPr lang="en-US" dirty="0" err="1"/>
              <a:t>im</a:t>
            </a:r>
            <a:r>
              <a:rPr lang="en-US" dirty="0"/>
              <a:t> </a:t>
            </a:r>
            <a:r>
              <a:rPr lang="en-US" dirty="0" err="1"/>
              <a:t>Alltag</a:t>
            </a:r>
            <a:endParaRPr lang="en-DE" dirty="0"/>
          </a:p>
        </p:txBody>
      </p:sp>
      <p:sp>
        <p:nvSpPr>
          <p:cNvPr id="8" name="Text Placeholder 7">
            <a:extLst>
              <a:ext uri="{FF2B5EF4-FFF2-40B4-BE49-F238E27FC236}">
                <a16:creationId xmlns:a16="http://schemas.microsoft.com/office/drawing/2014/main" id="{4C15684A-13CC-4C0F-87F4-1B44E3675E5D}"/>
              </a:ext>
            </a:extLst>
          </p:cNvPr>
          <p:cNvSpPr>
            <a:spLocks noGrp="1"/>
          </p:cNvSpPr>
          <p:nvPr>
            <p:ph type="body" sz="quarter" idx="17"/>
          </p:nvPr>
        </p:nvSpPr>
        <p:spPr>
          <a:xfrm>
            <a:off x="6351252" y="3429000"/>
            <a:ext cx="2415600" cy="2907001"/>
          </a:xfrm>
        </p:spPr>
        <p:txBody>
          <a:bodyPr/>
          <a:lstStyle/>
          <a:p>
            <a:pPr marL="285750" indent="-285750">
              <a:buFont typeface="Arial" panose="020B0604020202020204" pitchFamily="34" charset="0"/>
              <a:buChar char="•"/>
            </a:pPr>
            <a:r>
              <a:rPr lang="en-US" dirty="0" err="1"/>
              <a:t>Möglichst</a:t>
            </a:r>
            <a:r>
              <a:rPr lang="en-US" dirty="0"/>
              <a:t> </a:t>
            </a:r>
            <a:r>
              <a:rPr lang="en-US" dirty="0" err="1"/>
              <a:t>wenig</a:t>
            </a:r>
            <a:r>
              <a:rPr lang="en-US" dirty="0"/>
              <a:t> Arbeit</a:t>
            </a:r>
          </a:p>
          <a:p>
            <a:pPr marL="285750" indent="-285750">
              <a:buFont typeface="Arial" panose="020B0604020202020204" pitchFamily="34" charset="0"/>
              <a:buChar char="•"/>
            </a:pPr>
            <a:r>
              <a:rPr lang="en-US" dirty="0"/>
              <a:t>Will Tickets </a:t>
            </a:r>
            <a:r>
              <a:rPr lang="en-US" dirty="0" err="1"/>
              <a:t>einfach</a:t>
            </a:r>
            <a:r>
              <a:rPr lang="en-US" dirty="0"/>
              <a:t> </a:t>
            </a:r>
            <a:r>
              <a:rPr lang="en-US" dirty="0" err="1"/>
              <a:t>kontrollieren</a:t>
            </a:r>
            <a:r>
              <a:rPr lang="en-US" dirty="0"/>
              <a:t> </a:t>
            </a:r>
            <a:r>
              <a:rPr lang="en-US" dirty="0" err="1"/>
              <a:t>können</a:t>
            </a:r>
            <a:endParaRPr lang="en-DE" dirty="0"/>
          </a:p>
        </p:txBody>
      </p:sp>
      <p:sp>
        <p:nvSpPr>
          <p:cNvPr id="10" name="Title 9">
            <a:extLst>
              <a:ext uri="{FF2B5EF4-FFF2-40B4-BE49-F238E27FC236}">
                <a16:creationId xmlns:a16="http://schemas.microsoft.com/office/drawing/2014/main" id="{34A14922-580F-4954-BC0D-93627525245D}"/>
              </a:ext>
            </a:extLst>
          </p:cNvPr>
          <p:cNvSpPr>
            <a:spLocks noGrp="1"/>
          </p:cNvSpPr>
          <p:nvPr>
            <p:ph type="title"/>
          </p:nvPr>
        </p:nvSpPr>
        <p:spPr/>
        <p:txBody>
          <a:bodyPr/>
          <a:lstStyle/>
          <a:p>
            <a:r>
              <a:rPr lang="en-US" dirty="0" err="1"/>
              <a:t>Robbyn</a:t>
            </a:r>
            <a:r>
              <a:rPr lang="en-US" dirty="0"/>
              <a:t> Retail</a:t>
            </a:r>
            <a:endParaRPr lang="en-DE" dirty="0"/>
          </a:p>
        </p:txBody>
      </p:sp>
      <p:pic>
        <p:nvPicPr>
          <p:cNvPr id="26" name="Picture 25">
            <a:extLst>
              <a:ext uri="{FF2B5EF4-FFF2-40B4-BE49-F238E27FC236}">
                <a16:creationId xmlns:a16="http://schemas.microsoft.com/office/drawing/2014/main" id="{A254EA7F-E197-4DD8-843F-2FC5639FE67C}"/>
              </a:ext>
            </a:extLst>
          </p:cNvPr>
          <p:cNvPicPr>
            <a:picLocks noChangeAspect="1"/>
          </p:cNvPicPr>
          <p:nvPr/>
        </p:nvPicPr>
        <p:blipFill>
          <a:blip r:embed="rId2"/>
          <a:stretch>
            <a:fillRect/>
          </a:stretch>
        </p:blipFill>
        <p:spPr>
          <a:xfrm>
            <a:off x="504000" y="873332"/>
            <a:ext cx="2418016" cy="2418016"/>
          </a:xfrm>
          <a:prstGeom prst="rect">
            <a:avLst/>
          </a:prstGeom>
        </p:spPr>
      </p:pic>
      <p:pic>
        <p:nvPicPr>
          <p:cNvPr id="28" name="Picture 27">
            <a:extLst>
              <a:ext uri="{FF2B5EF4-FFF2-40B4-BE49-F238E27FC236}">
                <a16:creationId xmlns:a16="http://schemas.microsoft.com/office/drawing/2014/main" id="{2B472C6F-A320-470F-A049-0C01CB03C51A}"/>
              </a:ext>
            </a:extLst>
          </p:cNvPr>
          <p:cNvPicPr>
            <a:picLocks noChangeAspect="1"/>
          </p:cNvPicPr>
          <p:nvPr/>
        </p:nvPicPr>
        <p:blipFill>
          <a:blip r:embed="rId3"/>
          <a:stretch>
            <a:fillRect/>
          </a:stretch>
        </p:blipFill>
        <p:spPr>
          <a:xfrm>
            <a:off x="6350044" y="883419"/>
            <a:ext cx="2418016" cy="2418016"/>
          </a:xfrm>
          <a:prstGeom prst="rect">
            <a:avLst/>
          </a:prstGeom>
        </p:spPr>
      </p:pic>
      <p:pic>
        <p:nvPicPr>
          <p:cNvPr id="30" name="Picture 29">
            <a:extLst>
              <a:ext uri="{FF2B5EF4-FFF2-40B4-BE49-F238E27FC236}">
                <a16:creationId xmlns:a16="http://schemas.microsoft.com/office/drawing/2014/main" id="{6F901CD1-96AE-488E-86CD-8F71217076A7}"/>
              </a:ext>
            </a:extLst>
          </p:cNvPr>
          <p:cNvPicPr>
            <a:picLocks noChangeAspect="1"/>
          </p:cNvPicPr>
          <p:nvPr/>
        </p:nvPicPr>
        <p:blipFill>
          <a:blip r:embed="rId4"/>
          <a:stretch>
            <a:fillRect/>
          </a:stretch>
        </p:blipFill>
        <p:spPr>
          <a:xfrm>
            <a:off x="9179320" y="873332"/>
            <a:ext cx="2418016" cy="2418016"/>
          </a:xfrm>
          <a:prstGeom prst="rect">
            <a:avLst/>
          </a:prstGeom>
        </p:spPr>
      </p:pic>
      <p:pic>
        <p:nvPicPr>
          <p:cNvPr id="5" name="Picture 4">
            <a:extLst>
              <a:ext uri="{FF2B5EF4-FFF2-40B4-BE49-F238E27FC236}">
                <a16:creationId xmlns:a16="http://schemas.microsoft.com/office/drawing/2014/main" id="{6658523C-208B-4558-A3C7-788FED5132F0}"/>
              </a:ext>
            </a:extLst>
          </p:cNvPr>
          <p:cNvPicPr>
            <a:picLocks noChangeAspect="1"/>
          </p:cNvPicPr>
          <p:nvPr/>
        </p:nvPicPr>
        <p:blipFill>
          <a:blip r:embed="rId5"/>
          <a:stretch>
            <a:fillRect/>
          </a:stretch>
        </p:blipFill>
        <p:spPr>
          <a:xfrm>
            <a:off x="3333276" y="873332"/>
            <a:ext cx="2418016" cy="2418016"/>
          </a:xfrm>
          <a:prstGeom prst="rect">
            <a:avLst/>
          </a:prstGeom>
        </p:spPr>
      </p:pic>
    </p:spTree>
    <p:extLst>
      <p:ext uri="{BB962C8B-B14F-4D97-AF65-F5344CB8AC3E}">
        <p14:creationId xmlns:p14="http://schemas.microsoft.com/office/powerpoint/2010/main" val="3257323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dirty="0" err="1">
                <a:solidFill>
                  <a:schemeClr val="accent1"/>
                </a:solidFill>
              </a:rPr>
              <a:t>Wyndows</a:t>
            </a:r>
            <a:r>
              <a:rPr lang="en-US" dirty="0">
                <a:solidFill>
                  <a:schemeClr val="accent1"/>
                </a:solidFill>
              </a:rPr>
              <a:t> </a:t>
            </a:r>
            <a:r>
              <a:rPr lang="en-US" dirty="0" err="1">
                <a:solidFill>
                  <a:schemeClr val="accent1"/>
                </a:solidFill>
              </a:rPr>
              <a:t>Feyrych</a:t>
            </a:r>
            <a:endParaRPr lang="en-US" dirty="0">
              <a:solidFill>
                <a:schemeClr val="accent1"/>
              </a:solidFill>
            </a:endParaRPr>
          </a:p>
        </p:txBody>
      </p:sp>
      <p:pic>
        <p:nvPicPr>
          <p:cNvPr id="4" name="Picture 3">
            <a:extLst>
              <a:ext uri="{FF2B5EF4-FFF2-40B4-BE49-F238E27FC236}">
                <a16:creationId xmlns:a16="http://schemas.microsoft.com/office/drawing/2014/main" id="{731F03C1-B798-4318-BC97-CAD9C257AB3A}"/>
              </a:ext>
            </a:extLst>
          </p:cNvPr>
          <p:cNvPicPr>
            <a:picLocks noChangeAspect="1"/>
          </p:cNvPicPr>
          <p:nvPr/>
        </p:nvPicPr>
        <p:blipFill>
          <a:blip r:embed="rId3"/>
          <a:stretch>
            <a:fillRect/>
          </a:stretch>
        </p:blipFill>
        <p:spPr>
          <a:xfrm>
            <a:off x="6808991" y="1302798"/>
            <a:ext cx="4257713" cy="4252404"/>
          </a:xfrm>
          <a:prstGeom prst="rect">
            <a:avLst/>
          </a:prstGeom>
        </p:spPr>
      </p:pic>
    </p:spTree>
    <p:extLst>
      <p:ext uri="{BB962C8B-B14F-4D97-AF65-F5344CB8AC3E}">
        <p14:creationId xmlns:p14="http://schemas.microsoft.com/office/powerpoint/2010/main" val="1066423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1AD93-97BB-49AA-A75D-68613BACE493}"/>
              </a:ext>
            </a:extLst>
          </p:cNvPr>
          <p:cNvSpPr>
            <a:spLocks noGrp="1"/>
          </p:cNvSpPr>
          <p:nvPr>
            <p:ph type="body" sz="quarter" idx="10"/>
          </p:nvPr>
        </p:nvSpPr>
        <p:spPr>
          <a:xfrm>
            <a:off x="504000" y="3428999"/>
            <a:ext cx="2415600" cy="2907001"/>
          </a:xfrm>
        </p:spPr>
        <p:txBody>
          <a:bodyPr/>
          <a:lstStyle/>
          <a:p>
            <a:pPr marL="285750" indent="-285750">
              <a:buFont typeface="Arial" panose="020B0604020202020204" pitchFamily="34" charset="0"/>
              <a:buChar char="•"/>
            </a:pPr>
            <a:r>
              <a:rPr lang="en-US" dirty="0" err="1"/>
              <a:t>Kinobesucher</a:t>
            </a:r>
            <a:endParaRPr lang="en-US" dirty="0"/>
          </a:p>
          <a:p>
            <a:pPr marL="285750" indent="-285750">
              <a:buFont typeface="Arial" panose="020B0604020202020204" pitchFamily="34" charset="0"/>
              <a:buChar char="•"/>
            </a:pPr>
            <a:r>
              <a:rPr lang="en-US" dirty="0"/>
              <a:t>Digital Native</a:t>
            </a:r>
            <a:endParaRPr lang="en-DE" dirty="0"/>
          </a:p>
          <a:p>
            <a:pPr marL="285750" indent="-285750">
              <a:buFont typeface="Arial" panose="020B0604020202020204" pitchFamily="34" charset="0"/>
              <a:buChar char="•"/>
            </a:pPr>
            <a:endParaRPr lang="en-DE" dirty="0"/>
          </a:p>
        </p:txBody>
      </p:sp>
      <p:sp>
        <p:nvSpPr>
          <p:cNvPr id="4" name="Text Placeholder 3">
            <a:extLst>
              <a:ext uri="{FF2B5EF4-FFF2-40B4-BE49-F238E27FC236}">
                <a16:creationId xmlns:a16="http://schemas.microsoft.com/office/drawing/2014/main" id="{9CF9C55F-FB87-44CD-89EB-3F805F6BE8C1}"/>
              </a:ext>
            </a:extLst>
          </p:cNvPr>
          <p:cNvSpPr>
            <a:spLocks noGrp="1"/>
          </p:cNvSpPr>
          <p:nvPr>
            <p:ph type="body" sz="quarter" idx="13"/>
          </p:nvPr>
        </p:nvSpPr>
        <p:spPr>
          <a:xfrm>
            <a:off x="9274877" y="3428999"/>
            <a:ext cx="2415600" cy="2907002"/>
          </a:xfrm>
        </p:spPr>
        <p:txBody>
          <a:bodyPr/>
          <a:lstStyle/>
          <a:p>
            <a:pPr marL="285750" indent="-285750">
              <a:buFont typeface="Arial" panose="020B0604020202020204" pitchFamily="34" charset="0"/>
              <a:buChar char="•"/>
            </a:pPr>
            <a:r>
              <a:rPr lang="en-US" dirty="0" err="1"/>
              <a:t>Altmodisches</a:t>
            </a:r>
            <a:r>
              <a:rPr lang="en-US" dirty="0"/>
              <a:t> User-Interface</a:t>
            </a:r>
          </a:p>
          <a:p>
            <a:pPr marL="285750" indent="-285750">
              <a:buFont typeface="Arial" panose="020B0604020202020204" pitchFamily="34" charset="0"/>
              <a:buChar char="•"/>
            </a:pPr>
            <a:r>
              <a:rPr lang="en-US" dirty="0" err="1"/>
              <a:t>Langsame</a:t>
            </a:r>
            <a:r>
              <a:rPr lang="en-US" dirty="0"/>
              <a:t> </a:t>
            </a:r>
            <a:r>
              <a:rPr lang="en-US" dirty="0" err="1"/>
              <a:t>Systeme</a:t>
            </a:r>
            <a:endParaRPr lang="en-DE" dirty="0"/>
          </a:p>
        </p:txBody>
      </p:sp>
      <p:sp>
        <p:nvSpPr>
          <p:cNvPr id="6" name="Text Placeholder 5">
            <a:extLst>
              <a:ext uri="{FF2B5EF4-FFF2-40B4-BE49-F238E27FC236}">
                <a16:creationId xmlns:a16="http://schemas.microsoft.com/office/drawing/2014/main" id="{481DF8F0-5E7D-4516-90C3-A22211F89FC2}"/>
              </a:ext>
            </a:extLst>
          </p:cNvPr>
          <p:cNvSpPr>
            <a:spLocks noGrp="1"/>
          </p:cNvSpPr>
          <p:nvPr>
            <p:ph type="body" sz="quarter" idx="15"/>
          </p:nvPr>
        </p:nvSpPr>
        <p:spPr>
          <a:xfrm>
            <a:off x="3427626" y="3428999"/>
            <a:ext cx="2415600" cy="2907001"/>
          </a:xfrm>
        </p:spPr>
        <p:txBody>
          <a:bodyPr/>
          <a:lstStyle/>
          <a:p>
            <a:pPr marL="285750" indent="-285750">
              <a:buFont typeface="Arial" panose="020B0604020202020204" pitchFamily="34" charset="0"/>
              <a:buChar char="•"/>
            </a:pPr>
            <a:r>
              <a:rPr lang="en-US" dirty="0" err="1"/>
              <a:t>Benutzt</a:t>
            </a:r>
            <a:r>
              <a:rPr lang="en-US" dirty="0"/>
              <a:t> </a:t>
            </a:r>
            <a:r>
              <a:rPr lang="en-US" dirty="0" err="1"/>
              <a:t>ständig</a:t>
            </a:r>
            <a:r>
              <a:rPr lang="en-US" dirty="0"/>
              <a:t> sein Handy</a:t>
            </a:r>
          </a:p>
          <a:p>
            <a:pPr marL="285750" indent="-285750">
              <a:buFont typeface="Arial" panose="020B0604020202020204" pitchFamily="34" charset="0"/>
              <a:buChar char="•"/>
            </a:pPr>
            <a:r>
              <a:rPr lang="en-US" dirty="0" err="1"/>
              <a:t>Löst</a:t>
            </a:r>
            <a:r>
              <a:rPr lang="en-US" dirty="0"/>
              <a:t>, </a:t>
            </a:r>
            <a:r>
              <a:rPr lang="en-US" dirty="0" err="1"/>
              <a:t>wenn</a:t>
            </a:r>
            <a:r>
              <a:rPr lang="en-US" dirty="0"/>
              <a:t> </a:t>
            </a:r>
            <a:r>
              <a:rPr lang="en-US" dirty="0" err="1"/>
              <a:t>möglich</a:t>
            </a:r>
            <a:r>
              <a:rPr lang="en-US" dirty="0"/>
              <a:t> </a:t>
            </a:r>
            <a:r>
              <a:rPr lang="en-US" dirty="0" err="1"/>
              <a:t>alles</a:t>
            </a:r>
            <a:r>
              <a:rPr lang="en-US" dirty="0"/>
              <a:t> </a:t>
            </a:r>
            <a:r>
              <a:rPr lang="en-US" dirty="0" err="1"/>
              <a:t>durch</a:t>
            </a:r>
            <a:r>
              <a:rPr lang="en-US" dirty="0"/>
              <a:t> Technik</a:t>
            </a:r>
          </a:p>
        </p:txBody>
      </p:sp>
      <p:sp>
        <p:nvSpPr>
          <p:cNvPr id="8" name="Text Placeholder 7">
            <a:extLst>
              <a:ext uri="{FF2B5EF4-FFF2-40B4-BE49-F238E27FC236}">
                <a16:creationId xmlns:a16="http://schemas.microsoft.com/office/drawing/2014/main" id="{4C15684A-13CC-4C0F-87F4-1B44E3675E5D}"/>
              </a:ext>
            </a:extLst>
          </p:cNvPr>
          <p:cNvSpPr>
            <a:spLocks noGrp="1"/>
          </p:cNvSpPr>
          <p:nvPr>
            <p:ph type="body" sz="quarter" idx="17"/>
          </p:nvPr>
        </p:nvSpPr>
        <p:spPr>
          <a:xfrm>
            <a:off x="6351252" y="3429000"/>
            <a:ext cx="2415600" cy="2907001"/>
          </a:xfrm>
        </p:spPr>
        <p:txBody>
          <a:bodyPr/>
          <a:lstStyle/>
          <a:p>
            <a:pPr marL="285750" indent="-285750">
              <a:buFont typeface="Arial" panose="020B0604020202020204" pitchFamily="34" charset="0"/>
              <a:buChar char="•"/>
            </a:pPr>
            <a:r>
              <a:rPr lang="en-US" dirty="0"/>
              <a:t>Ticket </a:t>
            </a:r>
            <a:r>
              <a:rPr lang="en-US" dirty="0" err="1"/>
              <a:t>buchen</a:t>
            </a:r>
            <a:r>
              <a:rPr lang="en-US" dirty="0"/>
              <a:t> </a:t>
            </a:r>
            <a:r>
              <a:rPr lang="en-US" dirty="0" err="1"/>
              <a:t>mit</a:t>
            </a:r>
            <a:r>
              <a:rPr lang="en-US" dirty="0"/>
              <a:t> </a:t>
            </a:r>
            <a:r>
              <a:rPr lang="en-US" dirty="0" err="1"/>
              <a:t>wenig</a:t>
            </a:r>
            <a:r>
              <a:rPr lang="en-US" dirty="0"/>
              <a:t> Klicks</a:t>
            </a:r>
          </a:p>
          <a:p>
            <a:pPr marL="285750" indent="-285750">
              <a:buFont typeface="Arial" panose="020B0604020202020204" pitchFamily="34" charset="0"/>
              <a:buChar char="•"/>
            </a:pPr>
            <a:r>
              <a:rPr lang="en-US" dirty="0"/>
              <a:t>Online-Ticket </a:t>
            </a:r>
            <a:r>
              <a:rPr lang="en-US" dirty="0" err="1"/>
              <a:t>erhalten</a:t>
            </a:r>
            <a:endParaRPr lang="en-US" dirty="0"/>
          </a:p>
          <a:p>
            <a:pPr marL="285750" indent="-285750">
              <a:buFont typeface="Arial" panose="020B0604020202020204" pitchFamily="34" charset="0"/>
              <a:buChar char="•"/>
            </a:pPr>
            <a:r>
              <a:rPr lang="en-US" dirty="0"/>
              <a:t>Will </a:t>
            </a:r>
            <a:r>
              <a:rPr lang="en-US" dirty="0" err="1"/>
              <a:t>immer</a:t>
            </a:r>
            <a:r>
              <a:rPr lang="en-US" dirty="0"/>
              <a:t> </a:t>
            </a:r>
            <a:r>
              <a:rPr lang="en-US" dirty="0" err="1"/>
              <a:t>wissen</a:t>
            </a:r>
            <a:r>
              <a:rPr lang="en-US" dirty="0"/>
              <a:t> was es </a:t>
            </a:r>
            <a:r>
              <a:rPr lang="en-US" dirty="0" err="1"/>
              <a:t>neues</a:t>
            </a:r>
            <a:r>
              <a:rPr lang="en-US" dirty="0"/>
              <a:t> </a:t>
            </a:r>
            <a:r>
              <a:rPr lang="en-US" dirty="0" err="1"/>
              <a:t>gibt</a:t>
            </a:r>
            <a:endParaRPr lang="en-DE" dirty="0"/>
          </a:p>
        </p:txBody>
      </p:sp>
      <p:sp>
        <p:nvSpPr>
          <p:cNvPr id="10" name="Title 9">
            <a:extLst>
              <a:ext uri="{FF2B5EF4-FFF2-40B4-BE49-F238E27FC236}">
                <a16:creationId xmlns:a16="http://schemas.microsoft.com/office/drawing/2014/main" id="{34A14922-580F-4954-BC0D-93627525245D}"/>
              </a:ext>
            </a:extLst>
          </p:cNvPr>
          <p:cNvSpPr>
            <a:spLocks noGrp="1"/>
          </p:cNvSpPr>
          <p:nvPr>
            <p:ph type="title"/>
          </p:nvPr>
        </p:nvSpPr>
        <p:spPr/>
        <p:txBody>
          <a:bodyPr/>
          <a:lstStyle/>
          <a:p>
            <a:r>
              <a:rPr lang="en-US" dirty="0" err="1">
                <a:solidFill>
                  <a:schemeClr val="accent1"/>
                </a:solidFill>
              </a:rPr>
              <a:t>Wyndows</a:t>
            </a:r>
            <a:r>
              <a:rPr lang="en-US" dirty="0">
                <a:solidFill>
                  <a:schemeClr val="accent1"/>
                </a:solidFill>
              </a:rPr>
              <a:t> </a:t>
            </a:r>
            <a:r>
              <a:rPr lang="en-US" dirty="0" err="1">
                <a:solidFill>
                  <a:schemeClr val="accent1"/>
                </a:solidFill>
              </a:rPr>
              <a:t>Feyrich</a:t>
            </a:r>
            <a:endParaRPr lang="en-DE" dirty="0">
              <a:solidFill>
                <a:schemeClr val="accent1"/>
              </a:solidFill>
            </a:endParaRPr>
          </a:p>
        </p:txBody>
      </p:sp>
      <p:pic>
        <p:nvPicPr>
          <p:cNvPr id="26" name="Picture 25">
            <a:extLst>
              <a:ext uri="{FF2B5EF4-FFF2-40B4-BE49-F238E27FC236}">
                <a16:creationId xmlns:a16="http://schemas.microsoft.com/office/drawing/2014/main" id="{A254EA7F-E197-4DD8-843F-2FC5639FE67C}"/>
              </a:ext>
            </a:extLst>
          </p:cNvPr>
          <p:cNvPicPr>
            <a:picLocks noChangeAspect="1"/>
          </p:cNvPicPr>
          <p:nvPr/>
        </p:nvPicPr>
        <p:blipFill>
          <a:blip r:embed="rId2"/>
          <a:stretch>
            <a:fillRect/>
          </a:stretch>
        </p:blipFill>
        <p:spPr>
          <a:xfrm>
            <a:off x="504000" y="873332"/>
            <a:ext cx="2418016" cy="2418016"/>
          </a:xfrm>
          <a:prstGeom prst="rect">
            <a:avLst/>
          </a:prstGeom>
        </p:spPr>
      </p:pic>
      <p:pic>
        <p:nvPicPr>
          <p:cNvPr id="28" name="Picture 27">
            <a:extLst>
              <a:ext uri="{FF2B5EF4-FFF2-40B4-BE49-F238E27FC236}">
                <a16:creationId xmlns:a16="http://schemas.microsoft.com/office/drawing/2014/main" id="{2B472C6F-A320-470F-A049-0C01CB03C51A}"/>
              </a:ext>
            </a:extLst>
          </p:cNvPr>
          <p:cNvPicPr>
            <a:picLocks noChangeAspect="1"/>
          </p:cNvPicPr>
          <p:nvPr/>
        </p:nvPicPr>
        <p:blipFill>
          <a:blip r:embed="rId3"/>
          <a:stretch>
            <a:fillRect/>
          </a:stretch>
        </p:blipFill>
        <p:spPr>
          <a:xfrm>
            <a:off x="6350044" y="883419"/>
            <a:ext cx="2418016" cy="2418016"/>
          </a:xfrm>
          <a:prstGeom prst="rect">
            <a:avLst/>
          </a:prstGeom>
        </p:spPr>
      </p:pic>
      <p:pic>
        <p:nvPicPr>
          <p:cNvPr id="30" name="Picture 29">
            <a:extLst>
              <a:ext uri="{FF2B5EF4-FFF2-40B4-BE49-F238E27FC236}">
                <a16:creationId xmlns:a16="http://schemas.microsoft.com/office/drawing/2014/main" id="{6F901CD1-96AE-488E-86CD-8F71217076A7}"/>
              </a:ext>
            </a:extLst>
          </p:cNvPr>
          <p:cNvPicPr>
            <a:picLocks noChangeAspect="1"/>
          </p:cNvPicPr>
          <p:nvPr/>
        </p:nvPicPr>
        <p:blipFill>
          <a:blip r:embed="rId4"/>
          <a:stretch>
            <a:fillRect/>
          </a:stretch>
        </p:blipFill>
        <p:spPr>
          <a:xfrm>
            <a:off x="9179320" y="873332"/>
            <a:ext cx="2418016" cy="2418016"/>
          </a:xfrm>
          <a:prstGeom prst="rect">
            <a:avLst/>
          </a:prstGeom>
        </p:spPr>
      </p:pic>
      <p:pic>
        <p:nvPicPr>
          <p:cNvPr id="12" name="Picture 11">
            <a:extLst>
              <a:ext uri="{FF2B5EF4-FFF2-40B4-BE49-F238E27FC236}">
                <a16:creationId xmlns:a16="http://schemas.microsoft.com/office/drawing/2014/main" id="{DFD31BB1-37DE-41EF-A517-57C6E79222DF}"/>
              </a:ext>
            </a:extLst>
          </p:cNvPr>
          <p:cNvPicPr>
            <a:picLocks noChangeAspect="1"/>
          </p:cNvPicPr>
          <p:nvPr/>
        </p:nvPicPr>
        <p:blipFill>
          <a:blip r:embed="rId5"/>
          <a:stretch>
            <a:fillRect/>
          </a:stretch>
        </p:blipFill>
        <p:spPr>
          <a:xfrm>
            <a:off x="3427022" y="942157"/>
            <a:ext cx="2418016" cy="2418016"/>
          </a:xfrm>
          <a:prstGeom prst="rect">
            <a:avLst/>
          </a:prstGeom>
        </p:spPr>
      </p:pic>
    </p:spTree>
    <p:extLst>
      <p:ext uri="{BB962C8B-B14F-4D97-AF65-F5344CB8AC3E}">
        <p14:creationId xmlns:p14="http://schemas.microsoft.com/office/powerpoint/2010/main" val="2908560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dirty="0"/>
              <a:t>Harald Boomer</a:t>
            </a:r>
            <a:endParaRPr lang="en-US" dirty="0">
              <a:solidFill>
                <a:schemeClr val="accent1"/>
              </a:solidFill>
            </a:endParaRPr>
          </a:p>
        </p:txBody>
      </p:sp>
      <p:pic>
        <p:nvPicPr>
          <p:cNvPr id="4" name="Picture 3">
            <a:extLst>
              <a:ext uri="{FF2B5EF4-FFF2-40B4-BE49-F238E27FC236}">
                <a16:creationId xmlns:a16="http://schemas.microsoft.com/office/drawing/2014/main" id="{15C9BD4B-9168-4D92-B6B6-B66D993FFDA7}"/>
              </a:ext>
            </a:extLst>
          </p:cNvPr>
          <p:cNvPicPr>
            <a:picLocks noChangeAspect="1"/>
          </p:cNvPicPr>
          <p:nvPr/>
        </p:nvPicPr>
        <p:blipFill>
          <a:blip r:embed="rId3"/>
          <a:stretch>
            <a:fillRect/>
          </a:stretch>
        </p:blipFill>
        <p:spPr>
          <a:xfrm>
            <a:off x="5531761" y="1622394"/>
            <a:ext cx="6396835" cy="3613212"/>
          </a:xfrm>
          <a:prstGeom prst="rect">
            <a:avLst/>
          </a:prstGeom>
        </p:spPr>
      </p:pic>
    </p:spTree>
    <p:extLst>
      <p:ext uri="{BB962C8B-B14F-4D97-AF65-F5344CB8AC3E}">
        <p14:creationId xmlns:p14="http://schemas.microsoft.com/office/powerpoint/2010/main" val="1618235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1AD93-97BB-49AA-A75D-68613BACE493}"/>
              </a:ext>
            </a:extLst>
          </p:cNvPr>
          <p:cNvSpPr>
            <a:spLocks noGrp="1"/>
          </p:cNvSpPr>
          <p:nvPr>
            <p:ph type="body" sz="quarter" idx="10"/>
          </p:nvPr>
        </p:nvSpPr>
        <p:spPr>
          <a:xfrm>
            <a:off x="504000" y="3428999"/>
            <a:ext cx="2415600" cy="2907001"/>
          </a:xfrm>
        </p:spPr>
        <p:txBody>
          <a:bodyPr/>
          <a:lstStyle/>
          <a:p>
            <a:pPr marL="285750" indent="-285750">
              <a:buFont typeface="Arial" panose="020B0604020202020204" pitchFamily="34" charset="0"/>
              <a:buChar char="•"/>
            </a:pPr>
            <a:r>
              <a:rPr lang="en-US" dirty="0" err="1"/>
              <a:t>Seltener</a:t>
            </a:r>
            <a:r>
              <a:rPr lang="en-US" dirty="0"/>
              <a:t> </a:t>
            </a:r>
            <a:r>
              <a:rPr lang="en-US" dirty="0" err="1"/>
              <a:t>Kinobesucher</a:t>
            </a:r>
            <a:endParaRPr lang="en-DE" dirty="0"/>
          </a:p>
        </p:txBody>
      </p:sp>
      <p:sp>
        <p:nvSpPr>
          <p:cNvPr id="4" name="Text Placeholder 3">
            <a:extLst>
              <a:ext uri="{FF2B5EF4-FFF2-40B4-BE49-F238E27FC236}">
                <a16:creationId xmlns:a16="http://schemas.microsoft.com/office/drawing/2014/main" id="{9CF9C55F-FB87-44CD-89EB-3F805F6BE8C1}"/>
              </a:ext>
            </a:extLst>
          </p:cNvPr>
          <p:cNvSpPr>
            <a:spLocks noGrp="1"/>
          </p:cNvSpPr>
          <p:nvPr>
            <p:ph type="body" sz="quarter" idx="13"/>
          </p:nvPr>
        </p:nvSpPr>
        <p:spPr>
          <a:xfrm>
            <a:off x="9274877" y="3428999"/>
            <a:ext cx="2415600" cy="2907002"/>
          </a:xfrm>
        </p:spPr>
        <p:txBody>
          <a:bodyPr/>
          <a:lstStyle/>
          <a:p>
            <a:pPr marL="285750" indent="-285750">
              <a:buFont typeface="Arial" panose="020B0604020202020204" pitchFamily="34" charset="0"/>
              <a:buChar char="•"/>
            </a:pPr>
            <a:r>
              <a:rPr lang="en-US" dirty="0" err="1"/>
              <a:t>Neuartige</a:t>
            </a:r>
            <a:r>
              <a:rPr lang="en-US" dirty="0"/>
              <a:t> IT </a:t>
            </a:r>
            <a:r>
              <a:rPr lang="en-US" dirty="0" err="1"/>
              <a:t>mit</a:t>
            </a:r>
            <a:r>
              <a:rPr lang="en-US" dirty="0"/>
              <a:t> </a:t>
            </a:r>
            <a:r>
              <a:rPr lang="en-US" dirty="0" err="1"/>
              <a:t>ganz</a:t>
            </a:r>
            <a:endParaRPr lang="en-US" dirty="0"/>
          </a:p>
          <a:p>
            <a:pPr marL="285750" indent="-285750">
              <a:buFont typeface="Arial" panose="020B0604020202020204" pitchFamily="34" charset="0"/>
              <a:buChar char="•"/>
            </a:pPr>
            <a:r>
              <a:rPr lang="en-US" dirty="0"/>
              <a:t>Zu </a:t>
            </a:r>
            <a:r>
              <a:rPr lang="en-US" dirty="0" err="1"/>
              <a:t>viele</a:t>
            </a:r>
            <a:r>
              <a:rPr lang="en-US" dirty="0"/>
              <a:t> </a:t>
            </a:r>
            <a:r>
              <a:rPr lang="en-US" dirty="0" err="1"/>
              <a:t>Funktionen</a:t>
            </a:r>
            <a:br>
              <a:rPr lang="en-US" dirty="0"/>
            </a:br>
            <a:r>
              <a:rPr lang="en-US" dirty="0">
                <a:sym typeface="Wingdings" panose="05000000000000000000" pitchFamily="2" charset="2"/>
              </a:rPr>
              <a:t> </a:t>
            </a:r>
            <a:r>
              <a:rPr lang="en-US" dirty="0" err="1">
                <a:sym typeface="Wingdings" panose="05000000000000000000" pitchFamily="2" charset="2"/>
              </a:rPr>
              <a:t>unübersichtlich</a:t>
            </a:r>
            <a:endParaRPr lang="en-DE" dirty="0"/>
          </a:p>
        </p:txBody>
      </p:sp>
      <p:sp>
        <p:nvSpPr>
          <p:cNvPr id="6" name="Text Placeholder 5">
            <a:extLst>
              <a:ext uri="{FF2B5EF4-FFF2-40B4-BE49-F238E27FC236}">
                <a16:creationId xmlns:a16="http://schemas.microsoft.com/office/drawing/2014/main" id="{481DF8F0-5E7D-4516-90C3-A22211F89FC2}"/>
              </a:ext>
            </a:extLst>
          </p:cNvPr>
          <p:cNvSpPr>
            <a:spLocks noGrp="1"/>
          </p:cNvSpPr>
          <p:nvPr>
            <p:ph type="body" sz="quarter" idx="15"/>
          </p:nvPr>
        </p:nvSpPr>
        <p:spPr>
          <a:xfrm>
            <a:off x="3427626" y="3428999"/>
            <a:ext cx="2415600" cy="2907001"/>
          </a:xfrm>
        </p:spPr>
        <p:txBody>
          <a:bodyPr/>
          <a:lstStyle/>
          <a:p>
            <a:pPr marL="285750" indent="-285750">
              <a:buFont typeface="Arial" panose="020B0604020202020204" pitchFamily="34" charset="0"/>
              <a:buChar char="•"/>
            </a:pPr>
            <a:r>
              <a:rPr lang="en-US" dirty="0" err="1"/>
              <a:t>Kann</a:t>
            </a:r>
            <a:r>
              <a:rPr lang="en-US" dirty="0"/>
              <a:t> </a:t>
            </a:r>
            <a:r>
              <a:rPr lang="en-US" dirty="0" err="1"/>
              <a:t>mit</a:t>
            </a:r>
            <a:r>
              <a:rPr lang="en-US" dirty="0"/>
              <a:t> Technik </a:t>
            </a:r>
            <a:r>
              <a:rPr lang="en-US" dirty="0" err="1"/>
              <a:t>nur</a:t>
            </a:r>
            <a:r>
              <a:rPr lang="en-US" dirty="0"/>
              <a:t> </a:t>
            </a:r>
            <a:r>
              <a:rPr lang="en-US" dirty="0" err="1"/>
              <a:t>schlecht</a:t>
            </a:r>
            <a:r>
              <a:rPr lang="en-US" dirty="0"/>
              <a:t> </a:t>
            </a:r>
            <a:r>
              <a:rPr lang="en-US" dirty="0" err="1"/>
              <a:t>umgehen</a:t>
            </a:r>
            <a:endParaRPr lang="en-US" dirty="0"/>
          </a:p>
        </p:txBody>
      </p:sp>
      <p:sp>
        <p:nvSpPr>
          <p:cNvPr id="8" name="Text Placeholder 7">
            <a:extLst>
              <a:ext uri="{FF2B5EF4-FFF2-40B4-BE49-F238E27FC236}">
                <a16:creationId xmlns:a16="http://schemas.microsoft.com/office/drawing/2014/main" id="{4C15684A-13CC-4C0F-87F4-1B44E3675E5D}"/>
              </a:ext>
            </a:extLst>
          </p:cNvPr>
          <p:cNvSpPr>
            <a:spLocks noGrp="1"/>
          </p:cNvSpPr>
          <p:nvPr>
            <p:ph type="body" sz="quarter" idx="17"/>
          </p:nvPr>
        </p:nvSpPr>
        <p:spPr>
          <a:xfrm>
            <a:off x="6351252" y="3429000"/>
            <a:ext cx="2415600" cy="2907001"/>
          </a:xfrm>
        </p:spPr>
        <p:txBody>
          <a:bodyPr/>
          <a:lstStyle/>
          <a:p>
            <a:pPr marL="285750" indent="-285750">
              <a:buFont typeface="Arial" panose="020B0604020202020204" pitchFamily="34" charset="0"/>
              <a:buChar char="•"/>
            </a:pPr>
            <a:r>
              <a:rPr lang="en-US" dirty="0" err="1"/>
              <a:t>Möchte</a:t>
            </a:r>
            <a:r>
              <a:rPr lang="en-US" dirty="0"/>
              <a:t> das Ticket per Post </a:t>
            </a:r>
            <a:r>
              <a:rPr lang="en-US" dirty="0" err="1"/>
              <a:t>zugeschickt</a:t>
            </a:r>
            <a:r>
              <a:rPr lang="en-US" dirty="0"/>
              <a:t> </a:t>
            </a:r>
            <a:r>
              <a:rPr lang="en-US" dirty="0" err="1"/>
              <a:t>bekommen</a:t>
            </a:r>
            <a:r>
              <a:rPr lang="en-US" dirty="0"/>
              <a:t>, </a:t>
            </a:r>
            <a:r>
              <a:rPr lang="en-US" dirty="0" err="1"/>
              <a:t>oder</a:t>
            </a:r>
            <a:endParaRPr lang="en-US" dirty="0"/>
          </a:p>
          <a:p>
            <a:pPr marL="285750" indent="-285750">
              <a:buFont typeface="Arial" panose="020B0604020202020204" pitchFamily="34" charset="0"/>
              <a:buChar char="•"/>
            </a:pPr>
            <a:r>
              <a:rPr lang="en-US" dirty="0" err="1"/>
              <a:t>Möchte</a:t>
            </a:r>
            <a:r>
              <a:rPr lang="en-US" dirty="0"/>
              <a:t> das Ticket </a:t>
            </a:r>
            <a:r>
              <a:rPr lang="en-US" dirty="0" err="1"/>
              <a:t>ausdrucken</a:t>
            </a:r>
            <a:r>
              <a:rPr lang="en-US" dirty="0"/>
              <a:t> </a:t>
            </a:r>
            <a:r>
              <a:rPr lang="en-US" dirty="0" err="1"/>
              <a:t>können</a:t>
            </a:r>
            <a:endParaRPr lang="en-DE" dirty="0"/>
          </a:p>
        </p:txBody>
      </p:sp>
      <p:sp>
        <p:nvSpPr>
          <p:cNvPr id="10" name="Title 9">
            <a:extLst>
              <a:ext uri="{FF2B5EF4-FFF2-40B4-BE49-F238E27FC236}">
                <a16:creationId xmlns:a16="http://schemas.microsoft.com/office/drawing/2014/main" id="{34A14922-580F-4954-BC0D-93627525245D}"/>
              </a:ext>
            </a:extLst>
          </p:cNvPr>
          <p:cNvSpPr>
            <a:spLocks noGrp="1"/>
          </p:cNvSpPr>
          <p:nvPr>
            <p:ph type="title"/>
          </p:nvPr>
        </p:nvSpPr>
        <p:spPr/>
        <p:txBody>
          <a:bodyPr/>
          <a:lstStyle/>
          <a:p>
            <a:r>
              <a:rPr lang="en-US" dirty="0"/>
              <a:t>Harald Boomer</a:t>
            </a:r>
            <a:endParaRPr lang="en-DE" dirty="0"/>
          </a:p>
        </p:txBody>
      </p:sp>
      <p:pic>
        <p:nvPicPr>
          <p:cNvPr id="26" name="Picture 25">
            <a:extLst>
              <a:ext uri="{FF2B5EF4-FFF2-40B4-BE49-F238E27FC236}">
                <a16:creationId xmlns:a16="http://schemas.microsoft.com/office/drawing/2014/main" id="{A254EA7F-E197-4DD8-843F-2FC5639FE67C}"/>
              </a:ext>
            </a:extLst>
          </p:cNvPr>
          <p:cNvPicPr>
            <a:picLocks noChangeAspect="1"/>
          </p:cNvPicPr>
          <p:nvPr/>
        </p:nvPicPr>
        <p:blipFill>
          <a:blip r:embed="rId2"/>
          <a:stretch>
            <a:fillRect/>
          </a:stretch>
        </p:blipFill>
        <p:spPr>
          <a:xfrm>
            <a:off x="504000" y="873332"/>
            <a:ext cx="2418016" cy="2418016"/>
          </a:xfrm>
          <a:prstGeom prst="rect">
            <a:avLst/>
          </a:prstGeom>
        </p:spPr>
      </p:pic>
      <p:pic>
        <p:nvPicPr>
          <p:cNvPr id="28" name="Picture 27">
            <a:extLst>
              <a:ext uri="{FF2B5EF4-FFF2-40B4-BE49-F238E27FC236}">
                <a16:creationId xmlns:a16="http://schemas.microsoft.com/office/drawing/2014/main" id="{2B472C6F-A320-470F-A049-0C01CB03C51A}"/>
              </a:ext>
            </a:extLst>
          </p:cNvPr>
          <p:cNvPicPr>
            <a:picLocks noChangeAspect="1"/>
          </p:cNvPicPr>
          <p:nvPr/>
        </p:nvPicPr>
        <p:blipFill>
          <a:blip r:embed="rId3"/>
          <a:stretch>
            <a:fillRect/>
          </a:stretch>
        </p:blipFill>
        <p:spPr>
          <a:xfrm>
            <a:off x="6350044" y="883419"/>
            <a:ext cx="2418016" cy="2418016"/>
          </a:xfrm>
          <a:prstGeom prst="rect">
            <a:avLst/>
          </a:prstGeom>
        </p:spPr>
      </p:pic>
      <p:pic>
        <p:nvPicPr>
          <p:cNvPr id="30" name="Picture 29">
            <a:extLst>
              <a:ext uri="{FF2B5EF4-FFF2-40B4-BE49-F238E27FC236}">
                <a16:creationId xmlns:a16="http://schemas.microsoft.com/office/drawing/2014/main" id="{6F901CD1-96AE-488E-86CD-8F71217076A7}"/>
              </a:ext>
            </a:extLst>
          </p:cNvPr>
          <p:cNvPicPr>
            <a:picLocks noChangeAspect="1"/>
          </p:cNvPicPr>
          <p:nvPr/>
        </p:nvPicPr>
        <p:blipFill>
          <a:blip r:embed="rId4"/>
          <a:stretch>
            <a:fillRect/>
          </a:stretch>
        </p:blipFill>
        <p:spPr>
          <a:xfrm>
            <a:off x="9179320" y="873332"/>
            <a:ext cx="2418016" cy="2418016"/>
          </a:xfrm>
          <a:prstGeom prst="rect">
            <a:avLst/>
          </a:prstGeom>
        </p:spPr>
      </p:pic>
      <p:pic>
        <p:nvPicPr>
          <p:cNvPr id="11" name="Picture 10">
            <a:extLst>
              <a:ext uri="{FF2B5EF4-FFF2-40B4-BE49-F238E27FC236}">
                <a16:creationId xmlns:a16="http://schemas.microsoft.com/office/drawing/2014/main" id="{2F727F79-05DF-44A0-AE74-9DF148DB9D04}"/>
              </a:ext>
            </a:extLst>
          </p:cNvPr>
          <p:cNvPicPr>
            <a:picLocks noChangeAspect="1"/>
          </p:cNvPicPr>
          <p:nvPr/>
        </p:nvPicPr>
        <p:blipFill>
          <a:blip r:embed="rId5"/>
          <a:stretch>
            <a:fillRect/>
          </a:stretch>
        </p:blipFill>
        <p:spPr>
          <a:xfrm>
            <a:off x="3333276" y="873332"/>
            <a:ext cx="2418016" cy="2418016"/>
          </a:xfrm>
          <a:prstGeom prst="rect">
            <a:avLst/>
          </a:prstGeom>
        </p:spPr>
      </p:pic>
    </p:spTree>
    <p:extLst>
      <p:ext uri="{BB962C8B-B14F-4D97-AF65-F5344CB8AC3E}">
        <p14:creationId xmlns:p14="http://schemas.microsoft.com/office/powerpoint/2010/main" val="3220798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dirty="0" err="1">
                <a:solidFill>
                  <a:schemeClr val="accent1"/>
                </a:solidFill>
              </a:rPr>
              <a:t>Krystof</a:t>
            </a:r>
            <a:r>
              <a:rPr lang="en-US" dirty="0">
                <a:solidFill>
                  <a:schemeClr val="accent1"/>
                </a:solidFill>
              </a:rPr>
              <a:t> </a:t>
            </a:r>
            <a:r>
              <a:rPr lang="en-US" dirty="0" err="1">
                <a:solidFill>
                  <a:schemeClr val="accent1"/>
                </a:solidFill>
              </a:rPr>
              <a:t>Käsch</a:t>
            </a:r>
            <a:endParaRPr lang="en-US" dirty="0">
              <a:solidFill>
                <a:srgbClr val="FFC000"/>
              </a:solidFill>
            </a:endParaRPr>
          </a:p>
        </p:txBody>
      </p:sp>
      <p:pic>
        <p:nvPicPr>
          <p:cNvPr id="4" name="Picture 3">
            <a:extLst>
              <a:ext uri="{FF2B5EF4-FFF2-40B4-BE49-F238E27FC236}">
                <a16:creationId xmlns:a16="http://schemas.microsoft.com/office/drawing/2014/main" id="{7D11808F-9FF2-4F11-A0C6-BFAD81A41549}"/>
              </a:ext>
            </a:extLst>
          </p:cNvPr>
          <p:cNvPicPr>
            <a:picLocks noChangeAspect="1"/>
          </p:cNvPicPr>
          <p:nvPr/>
        </p:nvPicPr>
        <p:blipFill>
          <a:blip r:embed="rId3"/>
          <a:stretch>
            <a:fillRect/>
          </a:stretch>
        </p:blipFill>
        <p:spPr>
          <a:xfrm>
            <a:off x="5136001" y="1511424"/>
            <a:ext cx="6816541" cy="3835152"/>
          </a:xfrm>
          <a:prstGeom prst="rect">
            <a:avLst/>
          </a:prstGeom>
        </p:spPr>
      </p:pic>
    </p:spTree>
    <p:extLst>
      <p:ext uri="{BB962C8B-B14F-4D97-AF65-F5344CB8AC3E}">
        <p14:creationId xmlns:p14="http://schemas.microsoft.com/office/powerpoint/2010/main" val="82673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a:solidFill>
                  <a:srgbClr val="FFC000"/>
                </a:solidFill>
              </a:rPr>
              <a:t>Lokale </a:t>
            </a:r>
            <a:r>
              <a:rPr lang="en-US" sz="3200" dirty="0" err="1">
                <a:solidFill>
                  <a:srgbClr val="FFC000"/>
                </a:solidFill>
              </a:rPr>
              <a:t>Versionskontrolle</a:t>
            </a:r>
            <a:endParaRPr lang="en-US" sz="3200" dirty="0">
              <a:solidFill>
                <a:srgbClr val="FFC000"/>
              </a:solidFill>
            </a:endParaRPr>
          </a:p>
        </p:txBody>
      </p:sp>
      <p:pic>
        <p:nvPicPr>
          <p:cNvPr id="3" name="Grafik 2">
            <a:extLst>
              <a:ext uri="{FF2B5EF4-FFF2-40B4-BE49-F238E27FC236}">
                <a16:creationId xmlns:a16="http://schemas.microsoft.com/office/drawing/2014/main" id="{D881A681-549C-4361-9DDC-5479230933A0}"/>
              </a:ext>
            </a:extLst>
          </p:cNvPr>
          <p:cNvPicPr>
            <a:picLocks noChangeAspect="1"/>
          </p:cNvPicPr>
          <p:nvPr/>
        </p:nvPicPr>
        <p:blipFill>
          <a:blip r:embed="rId2"/>
          <a:stretch>
            <a:fillRect/>
          </a:stretch>
        </p:blipFill>
        <p:spPr>
          <a:xfrm>
            <a:off x="3360742" y="1092418"/>
            <a:ext cx="5473690" cy="4673163"/>
          </a:xfrm>
          <a:prstGeom prst="rect">
            <a:avLst/>
          </a:prstGeom>
        </p:spPr>
      </p:pic>
    </p:spTree>
    <p:extLst>
      <p:ext uri="{BB962C8B-B14F-4D97-AF65-F5344CB8AC3E}">
        <p14:creationId xmlns:p14="http://schemas.microsoft.com/office/powerpoint/2010/main" val="3602749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1AD93-97BB-49AA-A75D-68613BACE493}"/>
              </a:ext>
            </a:extLst>
          </p:cNvPr>
          <p:cNvSpPr>
            <a:spLocks noGrp="1"/>
          </p:cNvSpPr>
          <p:nvPr>
            <p:ph type="body" sz="quarter" idx="10"/>
          </p:nvPr>
        </p:nvSpPr>
        <p:spPr>
          <a:xfrm>
            <a:off x="504000" y="3428999"/>
            <a:ext cx="2415600" cy="2907001"/>
          </a:xfrm>
        </p:spPr>
        <p:txBody>
          <a:bodyPr/>
          <a:lstStyle/>
          <a:p>
            <a:pPr marL="285750" indent="-285750">
              <a:buFont typeface="Arial" panose="020B0604020202020204" pitchFamily="34" charset="0"/>
              <a:buChar char="•"/>
            </a:pPr>
            <a:r>
              <a:rPr lang="en-US" dirty="0" err="1"/>
              <a:t>Kinobesitzer</a:t>
            </a:r>
            <a:endParaRPr lang="en-DE" dirty="0"/>
          </a:p>
        </p:txBody>
      </p:sp>
      <p:sp>
        <p:nvSpPr>
          <p:cNvPr id="4" name="Text Placeholder 3">
            <a:extLst>
              <a:ext uri="{FF2B5EF4-FFF2-40B4-BE49-F238E27FC236}">
                <a16:creationId xmlns:a16="http://schemas.microsoft.com/office/drawing/2014/main" id="{9CF9C55F-FB87-44CD-89EB-3F805F6BE8C1}"/>
              </a:ext>
            </a:extLst>
          </p:cNvPr>
          <p:cNvSpPr>
            <a:spLocks noGrp="1"/>
          </p:cNvSpPr>
          <p:nvPr>
            <p:ph type="body" sz="quarter" idx="13"/>
          </p:nvPr>
        </p:nvSpPr>
        <p:spPr>
          <a:xfrm>
            <a:off x="9274877" y="3428999"/>
            <a:ext cx="2415600" cy="2907002"/>
          </a:xfrm>
        </p:spPr>
        <p:txBody>
          <a:bodyPr/>
          <a:lstStyle/>
          <a:p>
            <a:pPr marL="285750" indent="-285750">
              <a:buFont typeface="Arial" panose="020B0604020202020204" pitchFamily="34" charset="0"/>
              <a:buChar char="•"/>
            </a:pPr>
            <a:r>
              <a:rPr lang="en-US" dirty="0" err="1"/>
              <a:t>Kein</a:t>
            </a:r>
            <a:r>
              <a:rPr lang="en-US" dirty="0"/>
              <a:t> </a:t>
            </a:r>
            <a:r>
              <a:rPr lang="en-US" dirty="0" err="1"/>
              <a:t>Überblick</a:t>
            </a:r>
            <a:r>
              <a:rPr lang="en-US" dirty="0"/>
              <a:t> </a:t>
            </a:r>
            <a:r>
              <a:rPr lang="en-US" dirty="0" err="1"/>
              <a:t>über</a:t>
            </a:r>
            <a:r>
              <a:rPr lang="en-US" dirty="0"/>
              <a:t> das </a:t>
            </a:r>
            <a:r>
              <a:rPr lang="en-US" dirty="0" err="1"/>
              <a:t>Unternehmen</a:t>
            </a:r>
            <a:endParaRPr lang="en-US" dirty="0"/>
          </a:p>
          <a:p>
            <a:pPr marL="285750" indent="-285750">
              <a:buFont typeface="Arial" panose="020B0604020202020204" pitchFamily="34" charset="0"/>
              <a:buChar char="•"/>
            </a:pPr>
            <a:r>
              <a:rPr lang="en-US" dirty="0" err="1"/>
              <a:t>Veraltete</a:t>
            </a:r>
            <a:r>
              <a:rPr lang="en-US" dirty="0"/>
              <a:t> </a:t>
            </a:r>
            <a:r>
              <a:rPr lang="en-US" dirty="0" err="1"/>
              <a:t>unschöne</a:t>
            </a:r>
            <a:r>
              <a:rPr lang="en-US" dirty="0"/>
              <a:t> IT-</a:t>
            </a:r>
            <a:r>
              <a:rPr lang="en-US" dirty="0" err="1"/>
              <a:t>Systeme</a:t>
            </a:r>
            <a:endParaRPr lang="en-DE" dirty="0"/>
          </a:p>
        </p:txBody>
      </p:sp>
      <p:sp>
        <p:nvSpPr>
          <p:cNvPr id="6" name="Text Placeholder 5">
            <a:extLst>
              <a:ext uri="{FF2B5EF4-FFF2-40B4-BE49-F238E27FC236}">
                <a16:creationId xmlns:a16="http://schemas.microsoft.com/office/drawing/2014/main" id="{481DF8F0-5E7D-4516-90C3-A22211F89FC2}"/>
              </a:ext>
            </a:extLst>
          </p:cNvPr>
          <p:cNvSpPr>
            <a:spLocks noGrp="1"/>
          </p:cNvSpPr>
          <p:nvPr>
            <p:ph type="body" sz="quarter" idx="15"/>
          </p:nvPr>
        </p:nvSpPr>
        <p:spPr>
          <a:xfrm>
            <a:off x="3427626" y="3428999"/>
            <a:ext cx="2415600" cy="2907001"/>
          </a:xfrm>
        </p:spPr>
        <p:txBody>
          <a:bodyPr/>
          <a:lstStyle/>
          <a:p>
            <a:pPr marL="285750" indent="-285750">
              <a:buFont typeface="Arial" panose="020B0604020202020204" pitchFamily="34" charset="0"/>
              <a:buChar char="•"/>
            </a:pPr>
            <a:r>
              <a:rPr lang="en-US" dirty="0" err="1"/>
              <a:t>Mittelmäßige</a:t>
            </a:r>
            <a:r>
              <a:rPr lang="en-US" dirty="0"/>
              <a:t> EDV </a:t>
            </a:r>
            <a:r>
              <a:rPr lang="en-US" dirty="0" err="1"/>
              <a:t>Kenntnisse</a:t>
            </a:r>
            <a:endParaRPr lang="en-DE" dirty="0"/>
          </a:p>
        </p:txBody>
      </p:sp>
      <p:sp>
        <p:nvSpPr>
          <p:cNvPr id="8" name="Text Placeholder 7">
            <a:extLst>
              <a:ext uri="{FF2B5EF4-FFF2-40B4-BE49-F238E27FC236}">
                <a16:creationId xmlns:a16="http://schemas.microsoft.com/office/drawing/2014/main" id="{4C15684A-13CC-4C0F-87F4-1B44E3675E5D}"/>
              </a:ext>
            </a:extLst>
          </p:cNvPr>
          <p:cNvSpPr>
            <a:spLocks noGrp="1"/>
          </p:cNvSpPr>
          <p:nvPr>
            <p:ph type="body" sz="quarter" idx="17"/>
          </p:nvPr>
        </p:nvSpPr>
        <p:spPr>
          <a:xfrm>
            <a:off x="6351252" y="3429000"/>
            <a:ext cx="2415600" cy="2907001"/>
          </a:xfrm>
        </p:spPr>
        <p:txBody>
          <a:bodyPr>
            <a:normAutofit/>
          </a:bodyPr>
          <a:lstStyle/>
          <a:p>
            <a:pPr marL="285750" indent="-285750">
              <a:buFont typeface="Arial" panose="020B0604020202020204" pitchFamily="34" charset="0"/>
              <a:buChar char="•"/>
            </a:pPr>
            <a:r>
              <a:rPr lang="en-US" dirty="0" err="1"/>
              <a:t>Umsatz</a:t>
            </a:r>
            <a:r>
              <a:rPr lang="en-US" dirty="0"/>
              <a:t> </a:t>
            </a:r>
            <a:r>
              <a:rPr lang="en-US" dirty="0" err="1"/>
              <a:t>steigern</a:t>
            </a:r>
            <a:endParaRPr lang="en-US" dirty="0"/>
          </a:p>
          <a:p>
            <a:pPr marL="285750" indent="-285750">
              <a:buFont typeface="Arial" panose="020B0604020202020204" pitchFamily="34" charset="0"/>
              <a:buChar char="•"/>
            </a:pPr>
            <a:r>
              <a:rPr lang="en-US" dirty="0" err="1"/>
              <a:t>Analyse</a:t>
            </a:r>
            <a:r>
              <a:rPr lang="en-US" dirty="0"/>
              <a:t> von KPIs</a:t>
            </a:r>
          </a:p>
          <a:p>
            <a:pPr marL="285750" indent="-285750">
              <a:buFont typeface="Arial" panose="020B0604020202020204" pitchFamily="34" charset="0"/>
              <a:buChar char="•"/>
            </a:pPr>
            <a:r>
              <a:rPr lang="en-US" dirty="0"/>
              <a:t>Integration </a:t>
            </a:r>
            <a:r>
              <a:rPr lang="en-US" dirty="0" err="1"/>
              <a:t>bestehender</a:t>
            </a:r>
            <a:r>
              <a:rPr lang="en-US" dirty="0"/>
              <a:t> </a:t>
            </a:r>
            <a:r>
              <a:rPr lang="en-US" dirty="0" err="1"/>
              <a:t>Systeme</a:t>
            </a:r>
            <a:endParaRPr lang="en-US" dirty="0"/>
          </a:p>
          <a:p>
            <a:pPr marL="285750" indent="-285750">
              <a:buFont typeface="Arial" panose="020B0604020202020204" pitchFamily="34" charset="0"/>
              <a:buChar char="•"/>
            </a:pPr>
            <a:r>
              <a:rPr lang="en-US" dirty="0"/>
              <a:t>Mitarbeiter </a:t>
            </a:r>
            <a:r>
              <a:rPr lang="en-US" dirty="0" err="1"/>
              <a:t>möglichst</a:t>
            </a:r>
            <a:r>
              <a:rPr lang="en-US" dirty="0"/>
              <a:t> </a:t>
            </a:r>
            <a:r>
              <a:rPr lang="en-US" dirty="0" err="1"/>
              <a:t>effektiv</a:t>
            </a:r>
            <a:r>
              <a:rPr lang="en-US" dirty="0"/>
              <a:t> und </a:t>
            </a:r>
            <a:r>
              <a:rPr lang="en-US" dirty="0" err="1"/>
              <a:t>effizient</a:t>
            </a:r>
            <a:r>
              <a:rPr lang="en-US" dirty="0"/>
              <a:t> </a:t>
            </a:r>
            <a:r>
              <a:rPr lang="en-US" dirty="0" err="1"/>
              <a:t>einsetzen</a:t>
            </a:r>
            <a:endParaRPr lang="en-US" dirty="0"/>
          </a:p>
          <a:p>
            <a:pPr marL="285750" indent="-285750">
              <a:buFont typeface="Arial" panose="020B0604020202020204" pitchFamily="34" charset="0"/>
              <a:buChar char="•"/>
            </a:pPr>
            <a:endParaRPr lang="en-DE" dirty="0"/>
          </a:p>
        </p:txBody>
      </p:sp>
      <p:sp>
        <p:nvSpPr>
          <p:cNvPr id="10" name="Title 9">
            <a:extLst>
              <a:ext uri="{FF2B5EF4-FFF2-40B4-BE49-F238E27FC236}">
                <a16:creationId xmlns:a16="http://schemas.microsoft.com/office/drawing/2014/main" id="{34A14922-580F-4954-BC0D-93627525245D}"/>
              </a:ext>
            </a:extLst>
          </p:cNvPr>
          <p:cNvSpPr>
            <a:spLocks noGrp="1"/>
          </p:cNvSpPr>
          <p:nvPr>
            <p:ph type="title"/>
          </p:nvPr>
        </p:nvSpPr>
        <p:spPr/>
        <p:txBody>
          <a:bodyPr/>
          <a:lstStyle/>
          <a:p>
            <a:r>
              <a:rPr lang="en-US" dirty="0" err="1">
                <a:solidFill>
                  <a:schemeClr val="accent1"/>
                </a:solidFill>
              </a:rPr>
              <a:t>Krystof</a:t>
            </a:r>
            <a:r>
              <a:rPr lang="en-US" dirty="0">
                <a:solidFill>
                  <a:schemeClr val="accent1"/>
                </a:solidFill>
              </a:rPr>
              <a:t> </a:t>
            </a:r>
            <a:r>
              <a:rPr lang="en-US" dirty="0" err="1">
                <a:solidFill>
                  <a:schemeClr val="accent1"/>
                </a:solidFill>
              </a:rPr>
              <a:t>Käsch</a:t>
            </a:r>
            <a:endParaRPr lang="en-DE" dirty="0">
              <a:solidFill>
                <a:schemeClr val="accent1"/>
              </a:solidFill>
            </a:endParaRPr>
          </a:p>
        </p:txBody>
      </p:sp>
      <p:pic>
        <p:nvPicPr>
          <p:cNvPr id="26" name="Picture 25">
            <a:extLst>
              <a:ext uri="{FF2B5EF4-FFF2-40B4-BE49-F238E27FC236}">
                <a16:creationId xmlns:a16="http://schemas.microsoft.com/office/drawing/2014/main" id="{A254EA7F-E197-4DD8-843F-2FC5639FE67C}"/>
              </a:ext>
            </a:extLst>
          </p:cNvPr>
          <p:cNvPicPr>
            <a:picLocks noChangeAspect="1"/>
          </p:cNvPicPr>
          <p:nvPr/>
        </p:nvPicPr>
        <p:blipFill>
          <a:blip r:embed="rId2"/>
          <a:stretch>
            <a:fillRect/>
          </a:stretch>
        </p:blipFill>
        <p:spPr>
          <a:xfrm>
            <a:off x="504000" y="873332"/>
            <a:ext cx="2418016" cy="2418016"/>
          </a:xfrm>
          <a:prstGeom prst="rect">
            <a:avLst/>
          </a:prstGeom>
        </p:spPr>
      </p:pic>
      <p:pic>
        <p:nvPicPr>
          <p:cNvPr id="28" name="Picture 27">
            <a:extLst>
              <a:ext uri="{FF2B5EF4-FFF2-40B4-BE49-F238E27FC236}">
                <a16:creationId xmlns:a16="http://schemas.microsoft.com/office/drawing/2014/main" id="{2B472C6F-A320-470F-A049-0C01CB03C51A}"/>
              </a:ext>
            </a:extLst>
          </p:cNvPr>
          <p:cNvPicPr>
            <a:picLocks noChangeAspect="1"/>
          </p:cNvPicPr>
          <p:nvPr/>
        </p:nvPicPr>
        <p:blipFill>
          <a:blip r:embed="rId3"/>
          <a:stretch>
            <a:fillRect/>
          </a:stretch>
        </p:blipFill>
        <p:spPr>
          <a:xfrm>
            <a:off x="6350044" y="883419"/>
            <a:ext cx="2418016" cy="2418016"/>
          </a:xfrm>
          <a:prstGeom prst="rect">
            <a:avLst/>
          </a:prstGeom>
        </p:spPr>
      </p:pic>
      <p:pic>
        <p:nvPicPr>
          <p:cNvPr id="30" name="Picture 29">
            <a:extLst>
              <a:ext uri="{FF2B5EF4-FFF2-40B4-BE49-F238E27FC236}">
                <a16:creationId xmlns:a16="http://schemas.microsoft.com/office/drawing/2014/main" id="{6F901CD1-96AE-488E-86CD-8F71217076A7}"/>
              </a:ext>
            </a:extLst>
          </p:cNvPr>
          <p:cNvPicPr>
            <a:picLocks noChangeAspect="1"/>
          </p:cNvPicPr>
          <p:nvPr/>
        </p:nvPicPr>
        <p:blipFill>
          <a:blip r:embed="rId4"/>
          <a:stretch>
            <a:fillRect/>
          </a:stretch>
        </p:blipFill>
        <p:spPr>
          <a:xfrm>
            <a:off x="9179320" y="873332"/>
            <a:ext cx="2418016" cy="2418016"/>
          </a:xfrm>
          <a:prstGeom prst="rect">
            <a:avLst/>
          </a:prstGeom>
        </p:spPr>
      </p:pic>
      <p:pic>
        <p:nvPicPr>
          <p:cNvPr id="11" name="Picture 10">
            <a:extLst>
              <a:ext uri="{FF2B5EF4-FFF2-40B4-BE49-F238E27FC236}">
                <a16:creationId xmlns:a16="http://schemas.microsoft.com/office/drawing/2014/main" id="{E4C4EC2C-799B-489A-B1B0-68519E2685E1}"/>
              </a:ext>
            </a:extLst>
          </p:cNvPr>
          <p:cNvPicPr>
            <a:picLocks noChangeAspect="1"/>
          </p:cNvPicPr>
          <p:nvPr/>
        </p:nvPicPr>
        <p:blipFill>
          <a:blip r:embed="rId5"/>
          <a:stretch>
            <a:fillRect/>
          </a:stretch>
        </p:blipFill>
        <p:spPr>
          <a:xfrm>
            <a:off x="3333276" y="873332"/>
            <a:ext cx="2418016" cy="2418016"/>
          </a:xfrm>
          <a:prstGeom prst="rect">
            <a:avLst/>
          </a:prstGeom>
        </p:spPr>
      </p:pic>
    </p:spTree>
    <p:extLst>
      <p:ext uri="{BB962C8B-B14F-4D97-AF65-F5344CB8AC3E}">
        <p14:creationId xmlns:p14="http://schemas.microsoft.com/office/powerpoint/2010/main" val="1399071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en-US" dirty="0" err="1"/>
              <a:t>Styff</a:t>
            </a:r>
            <a:r>
              <a:rPr lang="en-US" dirty="0"/>
              <a:t> Standard</a:t>
            </a:r>
          </a:p>
        </p:txBody>
      </p:sp>
      <p:pic>
        <p:nvPicPr>
          <p:cNvPr id="4" name="Picture 3">
            <a:extLst>
              <a:ext uri="{FF2B5EF4-FFF2-40B4-BE49-F238E27FC236}">
                <a16:creationId xmlns:a16="http://schemas.microsoft.com/office/drawing/2014/main" id="{F7CC924F-9155-4D3D-9B31-E16EF449CA1A}"/>
              </a:ext>
            </a:extLst>
          </p:cNvPr>
          <p:cNvPicPr>
            <a:picLocks noChangeAspect="1"/>
          </p:cNvPicPr>
          <p:nvPr/>
        </p:nvPicPr>
        <p:blipFill>
          <a:blip r:embed="rId3"/>
          <a:stretch>
            <a:fillRect/>
          </a:stretch>
        </p:blipFill>
        <p:spPr>
          <a:xfrm>
            <a:off x="7086073" y="900132"/>
            <a:ext cx="3371823" cy="5057736"/>
          </a:xfrm>
          <a:prstGeom prst="rect">
            <a:avLst/>
          </a:prstGeom>
        </p:spPr>
      </p:pic>
    </p:spTree>
    <p:extLst>
      <p:ext uri="{BB962C8B-B14F-4D97-AF65-F5344CB8AC3E}">
        <p14:creationId xmlns:p14="http://schemas.microsoft.com/office/powerpoint/2010/main" val="3624346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1AD93-97BB-49AA-A75D-68613BACE493}"/>
              </a:ext>
            </a:extLst>
          </p:cNvPr>
          <p:cNvSpPr>
            <a:spLocks noGrp="1"/>
          </p:cNvSpPr>
          <p:nvPr>
            <p:ph type="body" sz="quarter" idx="10"/>
          </p:nvPr>
        </p:nvSpPr>
        <p:spPr>
          <a:xfrm>
            <a:off x="504000" y="3428999"/>
            <a:ext cx="2415600" cy="2907001"/>
          </a:xfrm>
        </p:spPr>
        <p:txBody>
          <a:bodyPr/>
          <a:lstStyle/>
          <a:p>
            <a:pPr marL="285750" indent="-285750">
              <a:buFont typeface="Arial" panose="020B0604020202020204" pitchFamily="34" charset="0"/>
              <a:buChar char="•"/>
            </a:pPr>
            <a:r>
              <a:rPr lang="en-US" dirty="0"/>
              <a:t>Standard-User</a:t>
            </a:r>
          </a:p>
          <a:p>
            <a:pPr marL="285750" indent="-285750">
              <a:buFont typeface="Arial" panose="020B0604020202020204" pitchFamily="34" charset="0"/>
              <a:buChar char="•"/>
            </a:pPr>
            <a:r>
              <a:rPr lang="en-US" dirty="0"/>
              <a:t>Mainstream</a:t>
            </a:r>
            <a:endParaRPr lang="en-DE" dirty="0"/>
          </a:p>
        </p:txBody>
      </p:sp>
      <p:sp>
        <p:nvSpPr>
          <p:cNvPr id="4" name="Text Placeholder 3">
            <a:extLst>
              <a:ext uri="{FF2B5EF4-FFF2-40B4-BE49-F238E27FC236}">
                <a16:creationId xmlns:a16="http://schemas.microsoft.com/office/drawing/2014/main" id="{9CF9C55F-FB87-44CD-89EB-3F805F6BE8C1}"/>
              </a:ext>
            </a:extLst>
          </p:cNvPr>
          <p:cNvSpPr>
            <a:spLocks noGrp="1"/>
          </p:cNvSpPr>
          <p:nvPr>
            <p:ph type="body" sz="quarter" idx="13"/>
          </p:nvPr>
        </p:nvSpPr>
        <p:spPr>
          <a:xfrm>
            <a:off x="9274877" y="3428999"/>
            <a:ext cx="2415600" cy="2907002"/>
          </a:xfrm>
        </p:spPr>
        <p:txBody>
          <a:bodyPr/>
          <a:lstStyle/>
          <a:p>
            <a:pPr marL="285750" indent="-285750">
              <a:buFont typeface="Arial" panose="020B0604020202020204" pitchFamily="34" charset="0"/>
              <a:buChar char="•"/>
            </a:pPr>
            <a:r>
              <a:rPr lang="en-US" dirty="0" err="1"/>
              <a:t>Schwierig</a:t>
            </a:r>
            <a:r>
              <a:rPr lang="en-US" dirty="0"/>
              <a:t> </a:t>
            </a:r>
            <a:r>
              <a:rPr lang="en-US" dirty="0" err="1"/>
              <a:t>zu</a:t>
            </a:r>
            <a:r>
              <a:rPr lang="en-US" dirty="0"/>
              <a:t> </a:t>
            </a:r>
            <a:r>
              <a:rPr lang="en-US" dirty="0" err="1"/>
              <a:t>bedienende</a:t>
            </a:r>
            <a:r>
              <a:rPr lang="en-US" dirty="0"/>
              <a:t> IT-</a:t>
            </a:r>
            <a:r>
              <a:rPr lang="en-US" dirty="0" err="1"/>
              <a:t>Systeme</a:t>
            </a:r>
            <a:endParaRPr lang="en-DE" dirty="0"/>
          </a:p>
        </p:txBody>
      </p:sp>
      <p:sp>
        <p:nvSpPr>
          <p:cNvPr id="6" name="Text Placeholder 5">
            <a:extLst>
              <a:ext uri="{FF2B5EF4-FFF2-40B4-BE49-F238E27FC236}">
                <a16:creationId xmlns:a16="http://schemas.microsoft.com/office/drawing/2014/main" id="{481DF8F0-5E7D-4516-90C3-A22211F89FC2}"/>
              </a:ext>
            </a:extLst>
          </p:cNvPr>
          <p:cNvSpPr>
            <a:spLocks noGrp="1"/>
          </p:cNvSpPr>
          <p:nvPr>
            <p:ph type="body" sz="quarter" idx="15"/>
          </p:nvPr>
        </p:nvSpPr>
        <p:spPr>
          <a:xfrm>
            <a:off x="3427626" y="3428999"/>
            <a:ext cx="2415600" cy="2907001"/>
          </a:xfrm>
        </p:spPr>
        <p:txBody>
          <a:bodyPr/>
          <a:lstStyle/>
          <a:p>
            <a:pPr marL="285750" indent="-285750">
              <a:buFont typeface="Arial" panose="020B0604020202020204" pitchFamily="34" charset="0"/>
              <a:buChar char="•"/>
            </a:pPr>
            <a:r>
              <a:rPr lang="en-US" dirty="0" err="1"/>
              <a:t>Kann</a:t>
            </a:r>
            <a:r>
              <a:rPr lang="en-US" dirty="0"/>
              <a:t> </a:t>
            </a:r>
            <a:r>
              <a:rPr lang="en-US" dirty="0" err="1"/>
              <a:t>grundlegend</a:t>
            </a:r>
            <a:r>
              <a:rPr lang="en-US" dirty="0"/>
              <a:t> </a:t>
            </a:r>
            <a:r>
              <a:rPr lang="en-US" dirty="0" err="1"/>
              <a:t>mit</a:t>
            </a:r>
            <a:r>
              <a:rPr lang="en-US" dirty="0"/>
              <a:t> PCs </a:t>
            </a:r>
            <a:r>
              <a:rPr lang="en-US" dirty="0" err="1"/>
              <a:t>umgehen</a:t>
            </a:r>
            <a:endParaRPr lang="en-US" dirty="0"/>
          </a:p>
          <a:p>
            <a:pPr marL="285750" indent="-285750">
              <a:buFont typeface="Arial" panose="020B0604020202020204" pitchFamily="34" charset="0"/>
              <a:buChar char="•"/>
            </a:pPr>
            <a:r>
              <a:rPr lang="en-US" dirty="0" err="1"/>
              <a:t>Benutzt</a:t>
            </a:r>
            <a:r>
              <a:rPr lang="en-US" dirty="0"/>
              <a:t> Software </a:t>
            </a:r>
            <a:r>
              <a:rPr lang="en-US" dirty="0" err="1"/>
              <a:t>im</a:t>
            </a:r>
            <a:r>
              <a:rPr lang="en-US" dirty="0"/>
              <a:t> </a:t>
            </a:r>
            <a:r>
              <a:rPr lang="en-US" dirty="0" err="1"/>
              <a:t>Arbeitsleben</a:t>
            </a:r>
            <a:endParaRPr lang="en-DE" dirty="0"/>
          </a:p>
        </p:txBody>
      </p:sp>
      <p:sp>
        <p:nvSpPr>
          <p:cNvPr id="8" name="Text Placeholder 7">
            <a:extLst>
              <a:ext uri="{FF2B5EF4-FFF2-40B4-BE49-F238E27FC236}">
                <a16:creationId xmlns:a16="http://schemas.microsoft.com/office/drawing/2014/main" id="{4C15684A-13CC-4C0F-87F4-1B44E3675E5D}"/>
              </a:ext>
            </a:extLst>
          </p:cNvPr>
          <p:cNvSpPr>
            <a:spLocks noGrp="1"/>
          </p:cNvSpPr>
          <p:nvPr>
            <p:ph type="body" sz="quarter" idx="17"/>
          </p:nvPr>
        </p:nvSpPr>
        <p:spPr>
          <a:xfrm>
            <a:off x="6351252" y="3429000"/>
            <a:ext cx="2415600" cy="2907001"/>
          </a:xfrm>
        </p:spPr>
        <p:txBody>
          <a:bodyPr/>
          <a:lstStyle/>
          <a:p>
            <a:pPr marL="285750" indent="-285750">
              <a:buFont typeface="Arial" panose="020B0604020202020204" pitchFamily="34" charset="0"/>
              <a:buChar char="•"/>
            </a:pPr>
            <a:r>
              <a:rPr lang="en-US" dirty="0" err="1"/>
              <a:t>Möchte</a:t>
            </a:r>
            <a:r>
              <a:rPr lang="en-US" dirty="0"/>
              <a:t> </a:t>
            </a:r>
            <a:r>
              <a:rPr lang="en-US" dirty="0" err="1"/>
              <a:t>entspannt</a:t>
            </a:r>
            <a:r>
              <a:rPr lang="en-US" dirty="0"/>
              <a:t> und schnell </a:t>
            </a:r>
            <a:r>
              <a:rPr lang="en-US" dirty="0" err="1"/>
              <a:t>ein</a:t>
            </a:r>
            <a:r>
              <a:rPr lang="en-US" dirty="0"/>
              <a:t> Ticket </a:t>
            </a:r>
            <a:r>
              <a:rPr lang="en-US" dirty="0" err="1"/>
              <a:t>kaufen</a:t>
            </a:r>
            <a:endParaRPr lang="en-US" dirty="0"/>
          </a:p>
          <a:p>
            <a:pPr marL="285750" indent="-285750">
              <a:buFont typeface="Arial" panose="020B0604020202020204" pitchFamily="34" charset="0"/>
              <a:buChar char="•"/>
            </a:pPr>
            <a:r>
              <a:rPr lang="en-US" dirty="0"/>
              <a:t>Ticket </a:t>
            </a:r>
            <a:r>
              <a:rPr lang="en-US" dirty="0" err="1"/>
              <a:t>ausdrucken</a:t>
            </a:r>
            <a:r>
              <a:rPr lang="en-US" dirty="0"/>
              <a:t> </a:t>
            </a:r>
            <a:r>
              <a:rPr lang="en-US" dirty="0" err="1"/>
              <a:t>wenn</a:t>
            </a:r>
            <a:r>
              <a:rPr lang="en-US" dirty="0"/>
              <a:t> mal </a:t>
            </a:r>
            <a:r>
              <a:rPr lang="en-US" dirty="0" err="1"/>
              <a:t>wieder</a:t>
            </a:r>
            <a:r>
              <a:rPr lang="en-US" dirty="0"/>
              <a:t> das Internet </a:t>
            </a:r>
            <a:r>
              <a:rPr lang="en-US" dirty="0" err="1"/>
              <a:t>ausfällt</a:t>
            </a:r>
            <a:endParaRPr lang="en-DE" dirty="0"/>
          </a:p>
        </p:txBody>
      </p:sp>
      <p:sp>
        <p:nvSpPr>
          <p:cNvPr id="10" name="Title 9">
            <a:extLst>
              <a:ext uri="{FF2B5EF4-FFF2-40B4-BE49-F238E27FC236}">
                <a16:creationId xmlns:a16="http://schemas.microsoft.com/office/drawing/2014/main" id="{34A14922-580F-4954-BC0D-93627525245D}"/>
              </a:ext>
            </a:extLst>
          </p:cNvPr>
          <p:cNvSpPr>
            <a:spLocks noGrp="1"/>
          </p:cNvSpPr>
          <p:nvPr>
            <p:ph type="title"/>
          </p:nvPr>
        </p:nvSpPr>
        <p:spPr/>
        <p:txBody>
          <a:bodyPr/>
          <a:lstStyle/>
          <a:p>
            <a:r>
              <a:rPr lang="en-US" dirty="0" err="1"/>
              <a:t>Styff</a:t>
            </a:r>
            <a:r>
              <a:rPr lang="en-US" dirty="0"/>
              <a:t> Standard</a:t>
            </a:r>
            <a:endParaRPr lang="en-DE" dirty="0"/>
          </a:p>
        </p:txBody>
      </p:sp>
      <p:pic>
        <p:nvPicPr>
          <p:cNvPr id="26" name="Picture 25">
            <a:extLst>
              <a:ext uri="{FF2B5EF4-FFF2-40B4-BE49-F238E27FC236}">
                <a16:creationId xmlns:a16="http://schemas.microsoft.com/office/drawing/2014/main" id="{A254EA7F-E197-4DD8-843F-2FC5639FE67C}"/>
              </a:ext>
            </a:extLst>
          </p:cNvPr>
          <p:cNvPicPr>
            <a:picLocks noChangeAspect="1"/>
          </p:cNvPicPr>
          <p:nvPr/>
        </p:nvPicPr>
        <p:blipFill>
          <a:blip r:embed="rId2"/>
          <a:stretch>
            <a:fillRect/>
          </a:stretch>
        </p:blipFill>
        <p:spPr>
          <a:xfrm>
            <a:off x="504000" y="873332"/>
            <a:ext cx="2418016" cy="2418016"/>
          </a:xfrm>
          <a:prstGeom prst="rect">
            <a:avLst/>
          </a:prstGeom>
        </p:spPr>
      </p:pic>
      <p:pic>
        <p:nvPicPr>
          <p:cNvPr id="28" name="Picture 27">
            <a:extLst>
              <a:ext uri="{FF2B5EF4-FFF2-40B4-BE49-F238E27FC236}">
                <a16:creationId xmlns:a16="http://schemas.microsoft.com/office/drawing/2014/main" id="{2B472C6F-A320-470F-A049-0C01CB03C51A}"/>
              </a:ext>
            </a:extLst>
          </p:cNvPr>
          <p:cNvPicPr>
            <a:picLocks noChangeAspect="1"/>
          </p:cNvPicPr>
          <p:nvPr/>
        </p:nvPicPr>
        <p:blipFill>
          <a:blip r:embed="rId3"/>
          <a:stretch>
            <a:fillRect/>
          </a:stretch>
        </p:blipFill>
        <p:spPr>
          <a:xfrm>
            <a:off x="6350044" y="883419"/>
            <a:ext cx="2418016" cy="2418016"/>
          </a:xfrm>
          <a:prstGeom prst="rect">
            <a:avLst/>
          </a:prstGeom>
        </p:spPr>
      </p:pic>
      <p:pic>
        <p:nvPicPr>
          <p:cNvPr id="30" name="Picture 29">
            <a:extLst>
              <a:ext uri="{FF2B5EF4-FFF2-40B4-BE49-F238E27FC236}">
                <a16:creationId xmlns:a16="http://schemas.microsoft.com/office/drawing/2014/main" id="{6F901CD1-96AE-488E-86CD-8F71217076A7}"/>
              </a:ext>
            </a:extLst>
          </p:cNvPr>
          <p:cNvPicPr>
            <a:picLocks noChangeAspect="1"/>
          </p:cNvPicPr>
          <p:nvPr/>
        </p:nvPicPr>
        <p:blipFill>
          <a:blip r:embed="rId4"/>
          <a:stretch>
            <a:fillRect/>
          </a:stretch>
        </p:blipFill>
        <p:spPr>
          <a:xfrm>
            <a:off x="9179320" y="873332"/>
            <a:ext cx="2418016" cy="2418016"/>
          </a:xfrm>
          <a:prstGeom prst="rect">
            <a:avLst/>
          </a:prstGeom>
        </p:spPr>
      </p:pic>
      <p:pic>
        <p:nvPicPr>
          <p:cNvPr id="11" name="Picture 10">
            <a:extLst>
              <a:ext uri="{FF2B5EF4-FFF2-40B4-BE49-F238E27FC236}">
                <a16:creationId xmlns:a16="http://schemas.microsoft.com/office/drawing/2014/main" id="{7F6184C5-E63B-45D2-9DC1-D00B3ABB2DED}"/>
              </a:ext>
            </a:extLst>
          </p:cNvPr>
          <p:cNvPicPr>
            <a:picLocks noChangeAspect="1"/>
          </p:cNvPicPr>
          <p:nvPr/>
        </p:nvPicPr>
        <p:blipFill>
          <a:blip r:embed="rId5"/>
          <a:stretch>
            <a:fillRect/>
          </a:stretch>
        </p:blipFill>
        <p:spPr>
          <a:xfrm>
            <a:off x="3333276" y="873332"/>
            <a:ext cx="2418016" cy="2418016"/>
          </a:xfrm>
          <a:prstGeom prst="rect">
            <a:avLst/>
          </a:prstGeom>
        </p:spPr>
      </p:pic>
    </p:spTree>
    <p:extLst>
      <p:ext uri="{BB962C8B-B14F-4D97-AF65-F5344CB8AC3E}">
        <p14:creationId xmlns:p14="http://schemas.microsoft.com/office/powerpoint/2010/main" val="1456731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en-US" dirty="0"/>
              <a:t>Maik Kebernik, SAP</a:t>
            </a:r>
          </a:p>
          <a:p>
            <a:pPr lvl="0"/>
            <a:r>
              <a:rPr lang="en-US" dirty="0"/>
              <a:t>April 04, 2021</a:t>
            </a:r>
          </a:p>
        </p:txBody>
      </p:sp>
      <p:sp>
        <p:nvSpPr>
          <p:cNvPr id="11" name="Title"/>
          <p:cNvSpPr>
            <a:spLocks noGrp="1"/>
          </p:cNvSpPr>
          <p:nvPr>
            <p:ph type="title"/>
          </p:nvPr>
        </p:nvSpPr>
        <p:spPr/>
        <p:txBody>
          <a:bodyPr/>
          <a:lstStyle/>
          <a:p>
            <a:r>
              <a:rPr lang="en-US" dirty="0"/>
              <a:t>User Story Map</a:t>
            </a:r>
            <a:br>
              <a:rPr lang="en-US" dirty="0"/>
            </a:br>
            <a:r>
              <a:rPr lang="en-US" dirty="0">
                <a:solidFill>
                  <a:schemeClr val="accent1"/>
                </a:solidFill>
              </a:rPr>
              <a:t>Kino App</a:t>
            </a:r>
            <a:endParaRPr lang="de-DE" dirty="0">
              <a:solidFill>
                <a:schemeClr val="accent1"/>
              </a:solidFill>
            </a:endParaRPr>
          </a:p>
        </p:txBody>
      </p:sp>
      <p:pic>
        <p:nvPicPr>
          <p:cNvPr id="4" name="Picture 3">
            <a:extLst>
              <a:ext uri="{FF2B5EF4-FFF2-40B4-BE49-F238E27FC236}">
                <a16:creationId xmlns:a16="http://schemas.microsoft.com/office/drawing/2014/main" id="{2BF5D337-BDF6-4A88-B017-B92A5C3696A0}"/>
              </a:ext>
            </a:extLst>
          </p:cNvPr>
          <p:cNvPicPr>
            <a:picLocks noChangeAspect="1"/>
          </p:cNvPicPr>
          <p:nvPr/>
        </p:nvPicPr>
        <p:blipFill>
          <a:blip r:embed="rId2"/>
          <a:stretch>
            <a:fillRect/>
          </a:stretch>
        </p:blipFill>
        <p:spPr>
          <a:xfrm>
            <a:off x="6097587" y="1014303"/>
            <a:ext cx="4829393" cy="4829393"/>
          </a:xfrm>
          <a:prstGeom prst="rect">
            <a:avLst/>
          </a:prstGeom>
        </p:spPr>
      </p:pic>
      <p:pic>
        <p:nvPicPr>
          <p:cNvPr id="6" name="Graphic 5">
            <a:extLst>
              <a:ext uri="{FF2B5EF4-FFF2-40B4-BE49-F238E27FC236}">
                <a16:creationId xmlns:a16="http://schemas.microsoft.com/office/drawing/2014/main" id="{C2D15B13-97AE-4010-86F7-CB0548670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4064618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User Story Map</a:t>
            </a:r>
          </a:p>
        </p:txBody>
      </p:sp>
      <p:pic>
        <p:nvPicPr>
          <p:cNvPr id="2" name="Grafik 1">
            <a:extLst>
              <a:ext uri="{FF2B5EF4-FFF2-40B4-BE49-F238E27FC236}">
                <a16:creationId xmlns:a16="http://schemas.microsoft.com/office/drawing/2014/main" id="{E61FB244-9193-47F4-8414-75CB2B3FCF8E}"/>
              </a:ext>
            </a:extLst>
          </p:cNvPr>
          <p:cNvPicPr>
            <a:picLocks noChangeAspect="1"/>
          </p:cNvPicPr>
          <p:nvPr/>
        </p:nvPicPr>
        <p:blipFill>
          <a:blip r:embed="rId2"/>
          <a:stretch>
            <a:fillRect/>
          </a:stretch>
        </p:blipFill>
        <p:spPr>
          <a:xfrm>
            <a:off x="4217503" y="932024"/>
            <a:ext cx="3760170" cy="5348516"/>
          </a:xfrm>
          <a:prstGeom prst="rect">
            <a:avLst/>
          </a:prstGeom>
        </p:spPr>
      </p:pic>
    </p:spTree>
    <p:extLst>
      <p:ext uri="{BB962C8B-B14F-4D97-AF65-F5344CB8AC3E}">
        <p14:creationId xmlns:p14="http://schemas.microsoft.com/office/powerpoint/2010/main" val="3251196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D322CDD4-5BEF-4EE7-9BBB-C4A04D809B93}"/>
              </a:ext>
            </a:extLst>
          </p:cNvPr>
          <p:cNvSpPr/>
          <p:nvPr/>
        </p:nvSpPr>
        <p:spPr bwMode="gray">
          <a:xfrm rot="5400000">
            <a:off x="-1768079" y="2272078"/>
            <a:ext cx="6858001" cy="2313844"/>
          </a:xfrm>
          <a:prstGeom prst="rect">
            <a:avLst/>
          </a:prstGeom>
          <a:solidFill>
            <a:srgbClr val="FECE59">
              <a:alpha val="5098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Title"/>
          <p:cNvSpPr>
            <a:spLocks noGrp="1"/>
          </p:cNvSpPr>
          <p:nvPr>
            <p:ph type="title"/>
          </p:nvPr>
        </p:nvSpPr>
        <p:spPr>
          <a:xfrm>
            <a:off x="504001" y="504000"/>
            <a:ext cx="11186476" cy="369332"/>
          </a:xfrm>
        </p:spPr>
        <p:txBody>
          <a:bodyPr/>
          <a:lstStyle/>
          <a:p>
            <a:r>
              <a:rPr lang="en-US" dirty="0"/>
              <a:t>User Story Map</a:t>
            </a:r>
          </a:p>
        </p:txBody>
      </p:sp>
      <p:sp>
        <p:nvSpPr>
          <p:cNvPr id="4" name="Rechteck 3">
            <a:extLst>
              <a:ext uri="{FF2B5EF4-FFF2-40B4-BE49-F238E27FC236}">
                <a16:creationId xmlns:a16="http://schemas.microsoft.com/office/drawing/2014/main" id="{D3B27913-DB3A-4A3F-BF18-D4C220D86518}"/>
              </a:ext>
            </a:extLst>
          </p:cNvPr>
          <p:cNvSpPr/>
          <p:nvPr/>
        </p:nvSpPr>
        <p:spPr bwMode="gray">
          <a:xfrm>
            <a:off x="-349" y="1420410"/>
            <a:ext cx="12195175" cy="1017036"/>
          </a:xfrm>
          <a:prstGeom prst="rect">
            <a:avLst/>
          </a:prstGeom>
          <a:solidFill>
            <a:srgbClr val="FECE59">
              <a:alpha val="5098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feld 2">
            <a:extLst>
              <a:ext uri="{FF2B5EF4-FFF2-40B4-BE49-F238E27FC236}">
                <a16:creationId xmlns:a16="http://schemas.microsoft.com/office/drawing/2014/main" id="{A0E92A83-4024-4275-ADAA-B96DFB8FF754}"/>
              </a:ext>
            </a:extLst>
          </p:cNvPr>
          <p:cNvSpPr txBox="1"/>
          <p:nvPr/>
        </p:nvSpPr>
        <p:spPr>
          <a:xfrm>
            <a:off x="2813437"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Registrierung</a:t>
            </a:r>
            <a:endParaRPr lang="de-DE" sz="1800" kern="0" dirty="0">
              <a:ea typeface="Arial Unicode MS" pitchFamily="34" charset="-128"/>
              <a:cs typeface="Arial Unicode MS" pitchFamily="34" charset="-128"/>
            </a:endParaRPr>
          </a:p>
        </p:txBody>
      </p:sp>
      <p:sp>
        <p:nvSpPr>
          <p:cNvPr id="5" name="Textfeld 4">
            <a:extLst>
              <a:ext uri="{FF2B5EF4-FFF2-40B4-BE49-F238E27FC236}">
                <a16:creationId xmlns:a16="http://schemas.microsoft.com/office/drawing/2014/main" id="{CA15023A-B72F-46B3-B9D7-78D021AF53B6}"/>
              </a:ext>
            </a:extLst>
          </p:cNvPr>
          <p:cNvSpPr txBox="1"/>
          <p:nvPr/>
        </p:nvSpPr>
        <p:spPr>
          <a:xfrm>
            <a:off x="4609975"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Anmeldung</a:t>
            </a:r>
            <a:endParaRPr lang="de-DE" sz="1800" kern="0" dirty="0">
              <a:ea typeface="Arial Unicode MS" pitchFamily="34" charset="-128"/>
              <a:cs typeface="Arial Unicode MS" pitchFamily="34" charset="-128"/>
            </a:endParaRPr>
          </a:p>
        </p:txBody>
      </p:sp>
      <p:sp>
        <p:nvSpPr>
          <p:cNvPr id="6" name="Textfeld 5">
            <a:extLst>
              <a:ext uri="{FF2B5EF4-FFF2-40B4-BE49-F238E27FC236}">
                <a16:creationId xmlns:a16="http://schemas.microsoft.com/office/drawing/2014/main" id="{27CE1BA4-5181-4ECB-B7ED-3E3FF8FF0012}"/>
              </a:ext>
            </a:extLst>
          </p:cNvPr>
          <p:cNvSpPr txBox="1"/>
          <p:nvPr/>
        </p:nvSpPr>
        <p:spPr>
          <a:xfrm>
            <a:off x="6406513" y="1601547"/>
            <a:ext cx="1933356"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Ticketkauf/-verkauf</a:t>
            </a:r>
            <a:endParaRPr lang="de-DE" sz="1800" kern="0" dirty="0">
              <a:ea typeface="Arial Unicode MS" pitchFamily="34" charset="-128"/>
              <a:cs typeface="Arial Unicode MS" pitchFamily="34" charset="-128"/>
            </a:endParaRPr>
          </a:p>
        </p:txBody>
      </p:sp>
      <p:sp>
        <p:nvSpPr>
          <p:cNvPr id="7" name="Textfeld 6">
            <a:extLst>
              <a:ext uri="{FF2B5EF4-FFF2-40B4-BE49-F238E27FC236}">
                <a16:creationId xmlns:a16="http://schemas.microsoft.com/office/drawing/2014/main" id="{5BC6AD5E-F4F4-4F40-943B-56EAA0AFF8AE}"/>
              </a:ext>
            </a:extLst>
          </p:cNvPr>
          <p:cNvSpPr txBox="1"/>
          <p:nvPr/>
        </p:nvSpPr>
        <p:spPr>
          <a:xfrm>
            <a:off x="8203053"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Ticketkontrolle</a:t>
            </a:r>
            <a:endParaRPr lang="de-DE" sz="1800" kern="0" dirty="0">
              <a:ea typeface="Arial Unicode MS" pitchFamily="34" charset="-128"/>
              <a:cs typeface="Arial Unicode MS" pitchFamily="34" charset="-128"/>
            </a:endParaRPr>
          </a:p>
        </p:txBody>
      </p:sp>
      <p:sp>
        <p:nvSpPr>
          <p:cNvPr id="8" name="Textfeld 7">
            <a:extLst>
              <a:ext uri="{FF2B5EF4-FFF2-40B4-BE49-F238E27FC236}">
                <a16:creationId xmlns:a16="http://schemas.microsoft.com/office/drawing/2014/main" id="{4A8E82FA-C14C-4C12-A60B-9A9165B2E388}"/>
              </a:ext>
            </a:extLst>
          </p:cNvPr>
          <p:cNvSpPr txBox="1"/>
          <p:nvPr/>
        </p:nvSpPr>
        <p:spPr>
          <a:xfrm>
            <a:off x="9999590" y="1601547"/>
            <a:ext cx="193335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Nach der Vorstellung</a:t>
            </a:r>
            <a:endParaRPr lang="de-DE" sz="1800" kern="0" dirty="0">
              <a:ea typeface="Arial Unicode MS" pitchFamily="34" charset="-128"/>
              <a:cs typeface="Arial Unicode MS" pitchFamily="34" charset="-128"/>
            </a:endParaRPr>
          </a:p>
        </p:txBody>
      </p:sp>
      <p:sp>
        <p:nvSpPr>
          <p:cNvPr id="11" name="Textfeld 10">
            <a:extLst>
              <a:ext uri="{FF2B5EF4-FFF2-40B4-BE49-F238E27FC236}">
                <a16:creationId xmlns:a16="http://schemas.microsoft.com/office/drawing/2014/main" id="{72A2196C-064A-4124-98F0-3F4561C1FFD9}"/>
              </a:ext>
            </a:extLst>
          </p:cNvPr>
          <p:cNvSpPr txBox="1"/>
          <p:nvPr/>
        </p:nvSpPr>
        <p:spPr>
          <a:xfrm>
            <a:off x="681433" y="2822941"/>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Robin Retail</a:t>
            </a:r>
            <a:endParaRPr lang="de-DE" sz="1800" kern="0" dirty="0">
              <a:ea typeface="Arial Unicode MS" pitchFamily="34" charset="-128"/>
              <a:cs typeface="Arial Unicode MS" pitchFamily="34" charset="-128"/>
            </a:endParaRPr>
          </a:p>
        </p:txBody>
      </p:sp>
      <p:pic>
        <p:nvPicPr>
          <p:cNvPr id="9" name="Grafik 8">
            <a:extLst>
              <a:ext uri="{FF2B5EF4-FFF2-40B4-BE49-F238E27FC236}">
                <a16:creationId xmlns:a16="http://schemas.microsoft.com/office/drawing/2014/main" id="{7FCEBC2A-1C23-4BB3-9DA1-73D239551EFF}"/>
              </a:ext>
            </a:extLst>
          </p:cNvPr>
          <p:cNvPicPr>
            <a:picLocks noChangeAspect="1"/>
          </p:cNvPicPr>
          <p:nvPr/>
        </p:nvPicPr>
        <p:blipFill>
          <a:blip r:embed="rId2"/>
          <a:stretch>
            <a:fillRect/>
          </a:stretch>
        </p:blipFill>
        <p:spPr>
          <a:xfrm>
            <a:off x="-1155725" y="1957369"/>
            <a:ext cx="815411" cy="2644369"/>
          </a:xfrm>
          <a:prstGeom prst="rect">
            <a:avLst/>
          </a:prstGeom>
        </p:spPr>
      </p:pic>
      <p:sp>
        <p:nvSpPr>
          <p:cNvPr id="13" name="Textfeld 12">
            <a:extLst>
              <a:ext uri="{FF2B5EF4-FFF2-40B4-BE49-F238E27FC236}">
                <a16:creationId xmlns:a16="http://schemas.microsoft.com/office/drawing/2014/main" id="{96FC6926-54C8-4FD5-8EE8-7B5EFB2160AA}"/>
              </a:ext>
            </a:extLst>
          </p:cNvPr>
          <p:cNvSpPr txBox="1"/>
          <p:nvPr/>
        </p:nvSpPr>
        <p:spPr>
          <a:xfrm>
            <a:off x="548987" y="3551204"/>
            <a:ext cx="2198246"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err="1"/>
              <a:t>Wyndows</a:t>
            </a:r>
            <a:r>
              <a:rPr lang="de-DE" dirty="0"/>
              <a:t> </a:t>
            </a:r>
            <a:r>
              <a:rPr lang="de-DE" dirty="0" err="1"/>
              <a:t>Feyrych</a:t>
            </a:r>
            <a:endParaRPr lang="de-DE" sz="1800" kern="0" dirty="0">
              <a:ea typeface="Arial Unicode MS" pitchFamily="34" charset="-128"/>
              <a:cs typeface="Arial Unicode MS" pitchFamily="34" charset="-128"/>
            </a:endParaRPr>
          </a:p>
        </p:txBody>
      </p:sp>
      <p:sp>
        <p:nvSpPr>
          <p:cNvPr id="14" name="Textfeld 13">
            <a:extLst>
              <a:ext uri="{FF2B5EF4-FFF2-40B4-BE49-F238E27FC236}">
                <a16:creationId xmlns:a16="http://schemas.microsoft.com/office/drawing/2014/main" id="{3259DB08-49B6-4111-9B77-C527D3E32953}"/>
              </a:ext>
            </a:extLst>
          </p:cNvPr>
          <p:cNvSpPr txBox="1"/>
          <p:nvPr/>
        </p:nvSpPr>
        <p:spPr>
          <a:xfrm>
            <a:off x="548987" y="4279467"/>
            <a:ext cx="2198246"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kern="0" dirty="0">
                <a:ea typeface="Arial Unicode MS" pitchFamily="34" charset="-128"/>
                <a:cs typeface="Arial Unicode MS" pitchFamily="34" charset="-128"/>
              </a:rPr>
              <a:t>H</a:t>
            </a:r>
            <a:r>
              <a:rPr lang="de-DE" kern="0" dirty="0" err="1">
                <a:ea typeface="Arial Unicode MS" pitchFamily="34" charset="-128"/>
                <a:cs typeface="Arial Unicode MS" pitchFamily="34" charset="-128"/>
              </a:rPr>
              <a:t>arald</a:t>
            </a:r>
            <a:r>
              <a:rPr lang="de-DE" kern="0" dirty="0">
                <a:ea typeface="Arial Unicode MS" pitchFamily="34" charset="-128"/>
                <a:cs typeface="Arial Unicode MS" pitchFamily="34" charset="-128"/>
              </a:rPr>
              <a:t> Boomer</a:t>
            </a:r>
          </a:p>
        </p:txBody>
      </p:sp>
      <p:sp>
        <p:nvSpPr>
          <p:cNvPr id="15" name="Textfeld 14">
            <a:extLst>
              <a:ext uri="{FF2B5EF4-FFF2-40B4-BE49-F238E27FC236}">
                <a16:creationId xmlns:a16="http://schemas.microsoft.com/office/drawing/2014/main" id="{29B39598-6075-4B1F-B9F6-D12A6183DB1C}"/>
              </a:ext>
            </a:extLst>
          </p:cNvPr>
          <p:cNvSpPr txBox="1"/>
          <p:nvPr/>
        </p:nvSpPr>
        <p:spPr>
          <a:xfrm>
            <a:off x="548987" y="4961564"/>
            <a:ext cx="2198246"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Krystof Käsch</a:t>
            </a:r>
            <a:endParaRPr lang="de-DE" sz="1800" kern="0" dirty="0">
              <a:ea typeface="Arial Unicode MS" pitchFamily="34" charset="-128"/>
              <a:cs typeface="Arial Unicode MS" pitchFamily="34" charset="-128"/>
            </a:endParaRPr>
          </a:p>
        </p:txBody>
      </p:sp>
      <p:sp>
        <p:nvSpPr>
          <p:cNvPr id="16" name="Textfeld 15">
            <a:extLst>
              <a:ext uri="{FF2B5EF4-FFF2-40B4-BE49-F238E27FC236}">
                <a16:creationId xmlns:a16="http://schemas.microsoft.com/office/drawing/2014/main" id="{3ABBF975-75F5-490F-8529-972471579705}"/>
              </a:ext>
            </a:extLst>
          </p:cNvPr>
          <p:cNvSpPr txBox="1"/>
          <p:nvPr/>
        </p:nvSpPr>
        <p:spPr>
          <a:xfrm>
            <a:off x="548987" y="5689827"/>
            <a:ext cx="2198246"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err="1"/>
              <a:t>Styff</a:t>
            </a:r>
            <a:r>
              <a:rPr lang="de-DE" dirty="0"/>
              <a:t> Standard</a:t>
            </a:r>
            <a:endParaRPr lang="de-DE"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194913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D322CDD4-5BEF-4EE7-9BBB-C4A04D809B93}"/>
              </a:ext>
            </a:extLst>
          </p:cNvPr>
          <p:cNvSpPr/>
          <p:nvPr/>
        </p:nvSpPr>
        <p:spPr bwMode="gray">
          <a:xfrm rot="5400000">
            <a:off x="1396195" y="3068910"/>
            <a:ext cx="520639" cy="2313844"/>
          </a:xfrm>
          <a:prstGeom prst="rect">
            <a:avLst/>
          </a:prstGeom>
          <a:solidFill>
            <a:srgbClr val="FECE59">
              <a:alpha val="5098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Title"/>
          <p:cNvSpPr>
            <a:spLocks noGrp="1"/>
          </p:cNvSpPr>
          <p:nvPr>
            <p:ph type="title"/>
          </p:nvPr>
        </p:nvSpPr>
        <p:spPr>
          <a:xfrm>
            <a:off x="504001" y="504000"/>
            <a:ext cx="11186476" cy="369332"/>
          </a:xfrm>
        </p:spPr>
        <p:txBody>
          <a:bodyPr/>
          <a:lstStyle/>
          <a:p>
            <a:r>
              <a:rPr lang="en-US" dirty="0"/>
              <a:t>User Story Map</a:t>
            </a:r>
          </a:p>
        </p:txBody>
      </p:sp>
      <p:sp>
        <p:nvSpPr>
          <p:cNvPr id="4" name="Rechteck 3">
            <a:extLst>
              <a:ext uri="{FF2B5EF4-FFF2-40B4-BE49-F238E27FC236}">
                <a16:creationId xmlns:a16="http://schemas.microsoft.com/office/drawing/2014/main" id="{D3B27913-DB3A-4A3F-BF18-D4C220D86518}"/>
              </a:ext>
            </a:extLst>
          </p:cNvPr>
          <p:cNvSpPr/>
          <p:nvPr/>
        </p:nvSpPr>
        <p:spPr bwMode="gray">
          <a:xfrm>
            <a:off x="-349" y="1420410"/>
            <a:ext cx="12195175" cy="1017036"/>
          </a:xfrm>
          <a:prstGeom prst="rect">
            <a:avLst/>
          </a:prstGeom>
          <a:solidFill>
            <a:srgbClr val="FECE59">
              <a:alpha val="5098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feld 2">
            <a:extLst>
              <a:ext uri="{FF2B5EF4-FFF2-40B4-BE49-F238E27FC236}">
                <a16:creationId xmlns:a16="http://schemas.microsoft.com/office/drawing/2014/main" id="{A0E92A83-4024-4275-ADAA-B96DFB8FF754}"/>
              </a:ext>
            </a:extLst>
          </p:cNvPr>
          <p:cNvSpPr txBox="1"/>
          <p:nvPr/>
        </p:nvSpPr>
        <p:spPr>
          <a:xfrm>
            <a:off x="2813437"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Registrierung</a:t>
            </a:r>
            <a:endParaRPr lang="de-DE" sz="1800" kern="0" dirty="0">
              <a:ea typeface="Arial Unicode MS" pitchFamily="34" charset="-128"/>
              <a:cs typeface="Arial Unicode MS" pitchFamily="34" charset="-128"/>
            </a:endParaRPr>
          </a:p>
        </p:txBody>
      </p:sp>
      <p:sp>
        <p:nvSpPr>
          <p:cNvPr id="5" name="Textfeld 4">
            <a:extLst>
              <a:ext uri="{FF2B5EF4-FFF2-40B4-BE49-F238E27FC236}">
                <a16:creationId xmlns:a16="http://schemas.microsoft.com/office/drawing/2014/main" id="{CA15023A-B72F-46B3-B9D7-78D021AF53B6}"/>
              </a:ext>
            </a:extLst>
          </p:cNvPr>
          <p:cNvSpPr txBox="1"/>
          <p:nvPr/>
        </p:nvSpPr>
        <p:spPr>
          <a:xfrm>
            <a:off x="4609975"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Anmeldung</a:t>
            </a:r>
            <a:endParaRPr lang="de-DE" sz="1800" kern="0" dirty="0">
              <a:ea typeface="Arial Unicode MS" pitchFamily="34" charset="-128"/>
              <a:cs typeface="Arial Unicode MS" pitchFamily="34" charset="-128"/>
            </a:endParaRPr>
          </a:p>
        </p:txBody>
      </p:sp>
      <p:sp>
        <p:nvSpPr>
          <p:cNvPr id="6" name="Textfeld 5">
            <a:extLst>
              <a:ext uri="{FF2B5EF4-FFF2-40B4-BE49-F238E27FC236}">
                <a16:creationId xmlns:a16="http://schemas.microsoft.com/office/drawing/2014/main" id="{27CE1BA4-5181-4ECB-B7ED-3E3FF8FF0012}"/>
              </a:ext>
            </a:extLst>
          </p:cNvPr>
          <p:cNvSpPr txBox="1"/>
          <p:nvPr/>
        </p:nvSpPr>
        <p:spPr>
          <a:xfrm>
            <a:off x="6406513" y="1601547"/>
            <a:ext cx="1933356"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Ticketkauf/-verkauf</a:t>
            </a:r>
            <a:endParaRPr lang="de-DE" sz="1800" kern="0" dirty="0">
              <a:ea typeface="Arial Unicode MS" pitchFamily="34" charset="-128"/>
              <a:cs typeface="Arial Unicode MS" pitchFamily="34" charset="-128"/>
            </a:endParaRPr>
          </a:p>
        </p:txBody>
      </p:sp>
      <p:sp>
        <p:nvSpPr>
          <p:cNvPr id="7" name="Textfeld 6">
            <a:extLst>
              <a:ext uri="{FF2B5EF4-FFF2-40B4-BE49-F238E27FC236}">
                <a16:creationId xmlns:a16="http://schemas.microsoft.com/office/drawing/2014/main" id="{5BC6AD5E-F4F4-4F40-943B-56EAA0AFF8AE}"/>
              </a:ext>
            </a:extLst>
          </p:cNvPr>
          <p:cNvSpPr txBox="1"/>
          <p:nvPr/>
        </p:nvSpPr>
        <p:spPr>
          <a:xfrm>
            <a:off x="8203053" y="1763130"/>
            <a:ext cx="1933354"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Ticketkontrolle</a:t>
            </a:r>
            <a:endParaRPr lang="de-DE" sz="1800" kern="0" dirty="0">
              <a:ea typeface="Arial Unicode MS" pitchFamily="34" charset="-128"/>
              <a:cs typeface="Arial Unicode MS" pitchFamily="34" charset="-128"/>
            </a:endParaRPr>
          </a:p>
        </p:txBody>
      </p:sp>
      <p:sp>
        <p:nvSpPr>
          <p:cNvPr id="8" name="Textfeld 7">
            <a:extLst>
              <a:ext uri="{FF2B5EF4-FFF2-40B4-BE49-F238E27FC236}">
                <a16:creationId xmlns:a16="http://schemas.microsoft.com/office/drawing/2014/main" id="{4A8E82FA-C14C-4C12-A60B-9A9165B2E388}"/>
              </a:ext>
            </a:extLst>
          </p:cNvPr>
          <p:cNvSpPr txBox="1"/>
          <p:nvPr/>
        </p:nvSpPr>
        <p:spPr>
          <a:xfrm>
            <a:off x="9999590" y="1601547"/>
            <a:ext cx="193335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Nach der Vorstellung</a:t>
            </a:r>
            <a:endParaRPr lang="de-DE" sz="1800" kern="0" dirty="0">
              <a:ea typeface="Arial Unicode MS" pitchFamily="34" charset="-128"/>
              <a:cs typeface="Arial Unicode MS" pitchFamily="34" charset="-128"/>
            </a:endParaRPr>
          </a:p>
        </p:txBody>
      </p:sp>
      <p:pic>
        <p:nvPicPr>
          <p:cNvPr id="9" name="Grafik 8">
            <a:extLst>
              <a:ext uri="{FF2B5EF4-FFF2-40B4-BE49-F238E27FC236}">
                <a16:creationId xmlns:a16="http://schemas.microsoft.com/office/drawing/2014/main" id="{7FCEBC2A-1C23-4BB3-9DA1-73D239551EFF}"/>
              </a:ext>
            </a:extLst>
          </p:cNvPr>
          <p:cNvPicPr>
            <a:picLocks noChangeAspect="1"/>
          </p:cNvPicPr>
          <p:nvPr/>
        </p:nvPicPr>
        <p:blipFill>
          <a:blip r:embed="rId2"/>
          <a:stretch>
            <a:fillRect/>
          </a:stretch>
        </p:blipFill>
        <p:spPr>
          <a:xfrm>
            <a:off x="-1155725" y="1957369"/>
            <a:ext cx="815411" cy="2644369"/>
          </a:xfrm>
          <a:prstGeom prst="rect">
            <a:avLst/>
          </a:prstGeom>
        </p:spPr>
      </p:pic>
      <p:sp>
        <p:nvSpPr>
          <p:cNvPr id="16" name="Textfeld 15">
            <a:extLst>
              <a:ext uri="{FF2B5EF4-FFF2-40B4-BE49-F238E27FC236}">
                <a16:creationId xmlns:a16="http://schemas.microsoft.com/office/drawing/2014/main" id="{3ABBF975-75F5-490F-8529-972471579705}"/>
              </a:ext>
            </a:extLst>
          </p:cNvPr>
          <p:cNvSpPr txBox="1"/>
          <p:nvPr/>
        </p:nvSpPr>
        <p:spPr>
          <a:xfrm>
            <a:off x="557391" y="4064249"/>
            <a:ext cx="2198246" cy="3231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err="1"/>
              <a:t>Styff</a:t>
            </a:r>
            <a:r>
              <a:rPr lang="de-DE" dirty="0"/>
              <a:t> Standard</a:t>
            </a:r>
            <a:endParaRPr lang="de-DE" sz="1800" kern="0" dirty="0">
              <a:ea typeface="Arial Unicode MS" pitchFamily="34" charset="-128"/>
              <a:cs typeface="Arial Unicode MS" pitchFamily="34" charset="-128"/>
            </a:endParaRPr>
          </a:p>
        </p:txBody>
      </p:sp>
      <p:sp>
        <p:nvSpPr>
          <p:cNvPr id="17" name="Textfeld 16">
            <a:extLst>
              <a:ext uri="{FF2B5EF4-FFF2-40B4-BE49-F238E27FC236}">
                <a16:creationId xmlns:a16="http://schemas.microsoft.com/office/drawing/2014/main" id="{55647F9F-2B96-4DED-96EB-CCBFF03324D7}"/>
              </a:ext>
            </a:extLst>
          </p:cNvPr>
          <p:cNvSpPr txBox="1"/>
          <p:nvPr/>
        </p:nvSpPr>
        <p:spPr>
          <a:xfrm>
            <a:off x="2813435" y="3935319"/>
            <a:ext cx="193335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Keine Registrierung</a:t>
            </a:r>
            <a:endParaRPr lang="de-DE" sz="1800" kern="0" dirty="0">
              <a:ea typeface="Arial Unicode MS" pitchFamily="34" charset="-128"/>
              <a:cs typeface="Arial Unicode MS" pitchFamily="34" charset="-128"/>
            </a:endParaRPr>
          </a:p>
        </p:txBody>
      </p:sp>
      <p:sp>
        <p:nvSpPr>
          <p:cNvPr id="18" name="Textfeld 17">
            <a:extLst>
              <a:ext uri="{FF2B5EF4-FFF2-40B4-BE49-F238E27FC236}">
                <a16:creationId xmlns:a16="http://schemas.microsoft.com/office/drawing/2014/main" id="{B163D2FF-CA21-4856-AFF9-BA3196AC687B}"/>
              </a:ext>
            </a:extLst>
          </p:cNvPr>
          <p:cNvSpPr txBox="1"/>
          <p:nvPr/>
        </p:nvSpPr>
        <p:spPr>
          <a:xfrm>
            <a:off x="4609972" y="3773736"/>
            <a:ext cx="1933354" cy="96949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Ohne Anmeldung fortfahren</a:t>
            </a:r>
            <a:endParaRPr lang="de-DE" sz="1800" kern="0" dirty="0">
              <a:ea typeface="Arial Unicode MS" pitchFamily="34" charset="-128"/>
              <a:cs typeface="Arial Unicode MS" pitchFamily="34" charset="-128"/>
            </a:endParaRPr>
          </a:p>
        </p:txBody>
      </p:sp>
      <p:sp>
        <p:nvSpPr>
          <p:cNvPr id="20" name="Textfeld 19">
            <a:extLst>
              <a:ext uri="{FF2B5EF4-FFF2-40B4-BE49-F238E27FC236}">
                <a16:creationId xmlns:a16="http://schemas.microsoft.com/office/drawing/2014/main" id="{F6B039BA-33D4-494D-8CA0-AFD0B68D2E14}"/>
              </a:ext>
            </a:extLst>
          </p:cNvPr>
          <p:cNvSpPr txBox="1"/>
          <p:nvPr/>
        </p:nvSpPr>
        <p:spPr>
          <a:xfrm>
            <a:off x="8203053" y="3901155"/>
            <a:ext cx="193335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GB" kern="0" dirty="0">
                <a:ea typeface="Arial Unicode MS" pitchFamily="34" charset="-128"/>
                <a:cs typeface="Arial Unicode MS" pitchFamily="34" charset="-128"/>
              </a:rPr>
              <a:t>S</a:t>
            </a:r>
            <a:r>
              <a:rPr lang="de-DE" kern="0" dirty="0" err="1">
                <a:ea typeface="Arial Unicode MS" pitchFamily="34" charset="-128"/>
                <a:cs typeface="Arial Unicode MS" pitchFamily="34" charset="-128"/>
              </a:rPr>
              <a:t>chnelle</a:t>
            </a:r>
            <a:r>
              <a:rPr lang="de-DE" kern="0" dirty="0">
                <a:ea typeface="Arial Unicode MS" pitchFamily="34" charset="-128"/>
                <a:cs typeface="Arial Unicode MS" pitchFamily="34" charset="-128"/>
              </a:rPr>
              <a:t> Kontrolle</a:t>
            </a:r>
          </a:p>
        </p:txBody>
      </p:sp>
      <p:sp>
        <p:nvSpPr>
          <p:cNvPr id="21" name="Textfeld 20">
            <a:extLst>
              <a:ext uri="{FF2B5EF4-FFF2-40B4-BE49-F238E27FC236}">
                <a16:creationId xmlns:a16="http://schemas.microsoft.com/office/drawing/2014/main" id="{38C649EE-4CA9-4BD6-A250-AFAA51EE8D6E}"/>
              </a:ext>
            </a:extLst>
          </p:cNvPr>
          <p:cNvSpPr txBox="1"/>
          <p:nvPr/>
        </p:nvSpPr>
        <p:spPr>
          <a:xfrm>
            <a:off x="9999590" y="3878104"/>
            <a:ext cx="193335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err="1"/>
              <a:t>Berwertung</a:t>
            </a:r>
            <a:r>
              <a:rPr lang="de-DE" dirty="0"/>
              <a:t> abgeben</a:t>
            </a:r>
            <a:endParaRPr lang="de-DE"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9196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User Story Map</a:t>
            </a:r>
          </a:p>
        </p:txBody>
      </p:sp>
      <p:sp>
        <p:nvSpPr>
          <p:cNvPr id="4" name="Rechteck 3">
            <a:extLst>
              <a:ext uri="{FF2B5EF4-FFF2-40B4-BE49-F238E27FC236}">
                <a16:creationId xmlns:a16="http://schemas.microsoft.com/office/drawing/2014/main" id="{D3B27913-DB3A-4A3F-BF18-D4C220D86518}"/>
              </a:ext>
            </a:extLst>
          </p:cNvPr>
          <p:cNvSpPr/>
          <p:nvPr/>
        </p:nvSpPr>
        <p:spPr bwMode="gray">
          <a:xfrm>
            <a:off x="4757979" y="1420410"/>
            <a:ext cx="2678520" cy="1017036"/>
          </a:xfrm>
          <a:prstGeom prst="rect">
            <a:avLst/>
          </a:prstGeom>
          <a:solidFill>
            <a:srgbClr val="FECE59">
              <a:alpha val="50980"/>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feld 5">
            <a:extLst>
              <a:ext uri="{FF2B5EF4-FFF2-40B4-BE49-F238E27FC236}">
                <a16:creationId xmlns:a16="http://schemas.microsoft.com/office/drawing/2014/main" id="{27CE1BA4-5181-4ECB-B7ED-3E3FF8FF0012}"/>
              </a:ext>
            </a:extLst>
          </p:cNvPr>
          <p:cNvSpPr txBox="1"/>
          <p:nvPr/>
        </p:nvSpPr>
        <p:spPr>
          <a:xfrm>
            <a:off x="5130910" y="1605762"/>
            <a:ext cx="1933356"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dirty="0"/>
              <a:t>Ticketkauf/-verkauf</a:t>
            </a:r>
            <a:endParaRPr lang="de-DE" sz="1800" kern="0" dirty="0">
              <a:ea typeface="Arial Unicode MS" pitchFamily="34" charset="-128"/>
              <a:cs typeface="Arial Unicode MS" pitchFamily="34" charset="-128"/>
            </a:endParaRPr>
          </a:p>
        </p:txBody>
      </p:sp>
      <p:sp>
        <p:nvSpPr>
          <p:cNvPr id="2" name="Textfeld 1">
            <a:extLst>
              <a:ext uri="{FF2B5EF4-FFF2-40B4-BE49-F238E27FC236}">
                <a16:creationId xmlns:a16="http://schemas.microsoft.com/office/drawing/2014/main" id="{84FBFE87-27DB-4A84-8A97-2C81DAF5AF7F}"/>
              </a:ext>
            </a:extLst>
          </p:cNvPr>
          <p:cNvSpPr txBox="1"/>
          <p:nvPr/>
        </p:nvSpPr>
        <p:spPr>
          <a:xfrm>
            <a:off x="1938067" y="2799858"/>
            <a:ext cx="831904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solidFill>
                  <a:srgbClr val="FECE59"/>
                </a:solidFill>
              </a:rPr>
              <a:t>Als Robin Retail möchte ich unkompliziert im Internet gekaufte Tickets auf ihre Echtheit und Gültigkeit überprüfen können, um nur Besucher in das Kino zu lassen, die bezahlt haben</a:t>
            </a:r>
            <a:endParaRPr lang="de-DE" sz="1050" kern="0" dirty="0">
              <a:solidFill>
                <a:srgbClr val="FECE59"/>
              </a:solidFill>
              <a:ea typeface="Arial Unicode MS" pitchFamily="34" charset="-128"/>
              <a:cs typeface="Arial Unicode MS" pitchFamily="34" charset="-128"/>
            </a:endParaRPr>
          </a:p>
        </p:txBody>
      </p:sp>
      <p:sp>
        <p:nvSpPr>
          <p:cNvPr id="19" name="Textfeld 18">
            <a:extLst>
              <a:ext uri="{FF2B5EF4-FFF2-40B4-BE49-F238E27FC236}">
                <a16:creationId xmlns:a16="http://schemas.microsoft.com/office/drawing/2014/main" id="{E798AFF0-A474-491C-8EC2-F020F31101E6}"/>
              </a:ext>
            </a:extLst>
          </p:cNvPr>
          <p:cNvSpPr txBox="1"/>
          <p:nvPr/>
        </p:nvSpPr>
        <p:spPr>
          <a:xfrm>
            <a:off x="1938067" y="3442346"/>
            <a:ext cx="831904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t>Als Krystof Käsch will ich verhindern, dass jemand illegal das Kino besucht, damit ich keinen Umsatz verliere</a:t>
            </a:r>
            <a:endParaRPr lang="de-DE" sz="600" kern="0" dirty="0">
              <a:ea typeface="Arial Unicode MS" pitchFamily="34" charset="-128"/>
              <a:cs typeface="Arial Unicode MS" pitchFamily="34" charset="-128"/>
            </a:endParaRPr>
          </a:p>
        </p:txBody>
      </p:sp>
      <p:sp>
        <p:nvSpPr>
          <p:cNvPr id="22" name="Textfeld 21">
            <a:extLst>
              <a:ext uri="{FF2B5EF4-FFF2-40B4-BE49-F238E27FC236}">
                <a16:creationId xmlns:a16="http://schemas.microsoft.com/office/drawing/2014/main" id="{C1FDAF11-59C3-43F8-884B-16F555AE1BF9}"/>
              </a:ext>
            </a:extLst>
          </p:cNvPr>
          <p:cNvSpPr txBox="1"/>
          <p:nvPr/>
        </p:nvSpPr>
        <p:spPr>
          <a:xfrm>
            <a:off x="1938067" y="3900168"/>
            <a:ext cx="831904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t>Als </a:t>
            </a:r>
            <a:r>
              <a:rPr lang="de-DE" sz="1200" dirty="0" err="1"/>
              <a:t>Styffn</a:t>
            </a:r>
            <a:r>
              <a:rPr lang="de-DE" sz="1200" dirty="0"/>
              <a:t> Standard möchte ich, dass mein Ticket schnell Kontrolliert werden kann um auch kurz vor dem Filmbeginn ins Kino zu kommen</a:t>
            </a:r>
            <a:endParaRPr lang="de-DE" sz="600" kern="0" dirty="0">
              <a:ea typeface="Arial Unicode MS" pitchFamily="34" charset="-128"/>
              <a:cs typeface="Arial Unicode MS" pitchFamily="34" charset="-128"/>
            </a:endParaRPr>
          </a:p>
        </p:txBody>
      </p:sp>
      <p:sp>
        <p:nvSpPr>
          <p:cNvPr id="23" name="Textfeld 22">
            <a:extLst>
              <a:ext uri="{FF2B5EF4-FFF2-40B4-BE49-F238E27FC236}">
                <a16:creationId xmlns:a16="http://schemas.microsoft.com/office/drawing/2014/main" id="{F2257DCC-A32B-49EC-8DB3-E8B964F407E0}"/>
              </a:ext>
            </a:extLst>
          </p:cNvPr>
          <p:cNvSpPr txBox="1"/>
          <p:nvPr/>
        </p:nvSpPr>
        <p:spPr>
          <a:xfrm>
            <a:off x="1938067" y="5000478"/>
            <a:ext cx="831904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t>Als </a:t>
            </a:r>
            <a:r>
              <a:rPr lang="de-DE" sz="1200" dirty="0" err="1"/>
              <a:t>Wyndows</a:t>
            </a:r>
            <a:r>
              <a:rPr lang="de-DE" sz="1200" dirty="0"/>
              <a:t> </a:t>
            </a:r>
            <a:r>
              <a:rPr lang="de-DE" sz="1200" dirty="0" err="1"/>
              <a:t>Feyrych</a:t>
            </a:r>
            <a:r>
              <a:rPr lang="de-DE" sz="1200" dirty="0"/>
              <a:t> möchte ich bei der Ticket Kontrolle mein Ticket möglichst schnell parat haben, damit ich den Film genießen kann.</a:t>
            </a:r>
            <a:endParaRPr lang="de-DE" sz="100" kern="0" dirty="0">
              <a:ea typeface="Arial Unicode MS" pitchFamily="34" charset="-128"/>
              <a:cs typeface="Arial Unicode MS" pitchFamily="34" charset="-128"/>
            </a:endParaRPr>
          </a:p>
        </p:txBody>
      </p:sp>
      <p:sp>
        <p:nvSpPr>
          <p:cNvPr id="25" name="Textfeld 24">
            <a:extLst>
              <a:ext uri="{FF2B5EF4-FFF2-40B4-BE49-F238E27FC236}">
                <a16:creationId xmlns:a16="http://schemas.microsoft.com/office/drawing/2014/main" id="{D3A70130-A8B7-4589-B566-6EBB85B88363}"/>
              </a:ext>
            </a:extLst>
          </p:cNvPr>
          <p:cNvSpPr txBox="1"/>
          <p:nvPr/>
        </p:nvSpPr>
        <p:spPr>
          <a:xfrm>
            <a:off x="1938067" y="5642966"/>
            <a:ext cx="831904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solidFill>
                  <a:srgbClr val="FECE59"/>
                </a:solidFill>
              </a:rPr>
              <a:t>Als Harald Boomer möchte ich wissen, wohin ich mit meinem Ticket muss, damit ich nicht planlos </a:t>
            </a:r>
            <a:r>
              <a:rPr lang="de-DE" sz="1200" dirty="0" err="1">
                <a:solidFill>
                  <a:srgbClr val="FECE59"/>
                </a:solidFill>
              </a:rPr>
              <a:t>vorort</a:t>
            </a:r>
            <a:r>
              <a:rPr lang="de-DE" sz="1200" dirty="0">
                <a:solidFill>
                  <a:srgbClr val="FECE59"/>
                </a:solidFill>
              </a:rPr>
              <a:t> bin</a:t>
            </a:r>
            <a:endParaRPr lang="de-DE" sz="100" kern="0" dirty="0">
              <a:solidFill>
                <a:srgbClr val="FECE59"/>
              </a:solidFill>
              <a:ea typeface="Arial Unicode MS" pitchFamily="34" charset="-128"/>
              <a:cs typeface="Arial Unicode MS" pitchFamily="34" charset="-128"/>
            </a:endParaRPr>
          </a:p>
        </p:txBody>
      </p:sp>
      <p:sp>
        <p:nvSpPr>
          <p:cNvPr id="26" name="Textfeld 25">
            <a:extLst>
              <a:ext uri="{FF2B5EF4-FFF2-40B4-BE49-F238E27FC236}">
                <a16:creationId xmlns:a16="http://schemas.microsoft.com/office/drawing/2014/main" id="{72D598C2-2709-47E0-86D9-3909AFBB2F8D}"/>
              </a:ext>
            </a:extLst>
          </p:cNvPr>
          <p:cNvSpPr txBox="1"/>
          <p:nvPr/>
        </p:nvSpPr>
        <p:spPr>
          <a:xfrm>
            <a:off x="1938067" y="4542656"/>
            <a:ext cx="831904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dirty="0">
                <a:solidFill>
                  <a:srgbClr val="FECE59"/>
                </a:solidFill>
              </a:rPr>
              <a:t>Als Krystof Käsch möchte ich, dass die Software einfach für meine Mitarbeiter zu verstehen/erlernen ist.</a:t>
            </a:r>
            <a:endParaRPr lang="de-DE" sz="1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387567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Matthias Biermanns</a:t>
            </a:r>
          </a:p>
        </p:txBody>
      </p:sp>
      <p:sp>
        <p:nvSpPr>
          <p:cNvPr id="4" name="Title"/>
          <p:cNvSpPr>
            <a:spLocks noGrp="1"/>
          </p:cNvSpPr>
          <p:nvPr>
            <p:ph type="title"/>
          </p:nvPr>
        </p:nvSpPr>
        <p:spPr/>
        <p:txBody>
          <a:bodyPr/>
          <a:lstStyle/>
          <a:p>
            <a:r>
              <a:rPr lang="en-US" dirty="0"/>
              <a:t>Unser Miro</a:t>
            </a:r>
            <a:br>
              <a:rPr lang="en-US" dirty="0"/>
            </a:br>
            <a:r>
              <a:rPr lang="en-US" dirty="0" err="1">
                <a:solidFill>
                  <a:schemeClr val="accent1"/>
                </a:solidFill>
              </a:rPr>
              <a:t>Pflichtenheft</a:t>
            </a:r>
            <a:endParaRPr lang="de-DE" dirty="0">
              <a:solidFill>
                <a:schemeClr val="accent1"/>
              </a:solidFill>
            </a:endParaRPr>
          </a:p>
        </p:txBody>
      </p:sp>
      <p:pic>
        <p:nvPicPr>
          <p:cNvPr id="5" name="Picture Placeholder 4">
            <a:extLst>
              <a:ext uri="{FF2B5EF4-FFF2-40B4-BE49-F238E27FC236}">
                <a16:creationId xmlns:a16="http://schemas.microsoft.com/office/drawing/2014/main" id="{919E1873-B67A-457B-AF44-0CB74BECACD2}"/>
              </a:ext>
            </a:extLst>
          </p:cNvPr>
          <p:cNvPicPr>
            <a:picLocks noGrp="1" noChangeAspect="1"/>
          </p:cNvPicPr>
          <p:nvPr>
            <p:ph type="pic" sz="quarter" idx="16"/>
          </p:nvPr>
        </p:nvPicPr>
        <p:blipFill>
          <a:blip r:embed="rId2"/>
          <a:srcRect t="16" b="16"/>
          <a:stretch>
            <a:fillRect/>
          </a:stretch>
        </p:blipFill>
        <p:spPr/>
      </p:pic>
      <p:pic>
        <p:nvPicPr>
          <p:cNvPr id="7" name="Graphic 6">
            <a:extLst>
              <a:ext uri="{FF2B5EF4-FFF2-40B4-BE49-F238E27FC236}">
                <a16:creationId xmlns:a16="http://schemas.microsoft.com/office/drawing/2014/main" id="{66D730AB-2D9E-4B54-A817-4B84E25C6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103433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1D9DE-C417-42BD-B34D-7A6BD71C216D}"/>
              </a:ext>
            </a:extLst>
          </p:cNvPr>
          <p:cNvSpPr>
            <a:spLocks noGrp="1"/>
          </p:cNvSpPr>
          <p:nvPr>
            <p:ph type="body" sz="quarter" idx="13"/>
          </p:nvPr>
        </p:nvSpPr>
        <p:spPr/>
        <p:txBody>
          <a:bodyPr/>
          <a:lstStyle/>
          <a:p>
            <a:r>
              <a:rPr lang="en-US" dirty="0" err="1">
                <a:solidFill>
                  <a:schemeClr val="accent1"/>
                </a:solidFill>
              </a:rPr>
              <a:t>Betriebsbedingunen</a:t>
            </a:r>
            <a:r>
              <a:rPr lang="en-US" dirty="0">
                <a:solidFill>
                  <a:schemeClr val="accent1"/>
                </a:solidFill>
              </a:rPr>
              <a:t>:</a:t>
            </a:r>
          </a:p>
          <a:p>
            <a:pPr marL="342900" indent="-342900">
              <a:buFont typeface="Arial" panose="020B0604020202020204" pitchFamily="34" charset="0"/>
              <a:buChar char="•"/>
            </a:pPr>
            <a:r>
              <a:rPr lang="en-US" dirty="0" err="1"/>
              <a:t>Mit</a:t>
            </a:r>
            <a:r>
              <a:rPr lang="en-US" dirty="0"/>
              <a:t> </a:t>
            </a:r>
            <a:r>
              <a:rPr lang="en-US" dirty="0" err="1"/>
              <a:t>Internetzugang</a:t>
            </a:r>
            <a:r>
              <a:rPr lang="en-US" dirty="0"/>
              <a:t> </a:t>
            </a:r>
            <a:r>
              <a:rPr lang="en-US" dirty="0" err="1"/>
              <a:t>überall</a:t>
            </a:r>
            <a:r>
              <a:rPr lang="en-US" dirty="0"/>
              <a:t> </a:t>
            </a:r>
            <a:r>
              <a:rPr lang="en-US" dirty="0" err="1"/>
              <a:t>nutzbar</a:t>
            </a:r>
            <a:r>
              <a:rPr lang="en-US" dirty="0"/>
              <a:t> (Kunde)</a:t>
            </a:r>
          </a:p>
          <a:p>
            <a:pPr marL="342900" indent="-342900">
              <a:buFont typeface="Arial" panose="020B0604020202020204" pitchFamily="34" charset="0"/>
              <a:buChar char="•"/>
            </a:pPr>
            <a:r>
              <a:rPr lang="en-US" dirty="0" err="1"/>
              <a:t>Rezeption</a:t>
            </a:r>
            <a:r>
              <a:rPr lang="en-US" dirty="0"/>
              <a:t> </a:t>
            </a:r>
            <a:r>
              <a:rPr lang="en-US" dirty="0" err="1"/>
              <a:t>eines</a:t>
            </a:r>
            <a:r>
              <a:rPr lang="en-US" dirty="0"/>
              <a:t> Kinos (Mitarbeiter)</a:t>
            </a:r>
          </a:p>
          <a:p>
            <a:pPr marL="342900" indent="-342900">
              <a:buFont typeface="Arial" panose="020B0604020202020204" pitchFamily="34" charset="0"/>
              <a:buChar char="•"/>
            </a:pPr>
            <a:r>
              <a:rPr lang="en-US" dirty="0" err="1"/>
              <a:t>Dauerhaft</a:t>
            </a:r>
            <a:r>
              <a:rPr lang="en-US" dirty="0"/>
              <a:t> in </a:t>
            </a:r>
            <a:r>
              <a:rPr lang="en-US" dirty="0" err="1"/>
              <a:t>Betrieb</a:t>
            </a:r>
            <a:endParaRPr lang="en-US" dirty="0"/>
          </a:p>
          <a:p>
            <a:pPr marL="342900" indent="-342900">
              <a:buFont typeface="Arial" panose="020B0604020202020204" pitchFamily="34" charset="0"/>
              <a:buChar char="•"/>
            </a:pPr>
            <a:r>
              <a:rPr lang="en-US" dirty="0" err="1"/>
              <a:t>Unbeaufsichtigter</a:t>
            </a:r>
            <a:r>
              <a:rPr lang="en-US" dirty="0"/>
              <a:t> </a:t>
            </a:r>
            <a:r>
              <a:rPr lang="en-US" dirty="0" err="1"/>
              <a:t>Betrieb</a:t>
            </a:r>
            <a:endParaRPr lang="en-US" dirty="0"/>
          </a:p>
          <a:p>
            <a:pPr marL="342900" indent="-342900">
              <a:buFont typeface="Arial" panose="020B0604020202020204" pitchFamily="34" charset="0"/>
              <a:buChar char="•"/>
            </a:pPr>
            <a:endParaRPr lang="en-DE" dirty="0"/>
          </a:p>
        </p:txBody>
      </p:sp>
      <p:sp>
        <p:nvSpPr>
          <p:cNvPr id="3" name="Text Placeholder 2">
            <a:extLst>
              <a:ext uri="{FF2B5EF4-FFF2-40B4-BE49-F238E27FC236}">
                <a16:creationId xmlns:a16="http://schemas.microsoft.com/office/drawing/2014/main" id="{CC4AC799-8598-43CE-BA22-07F7B021BFBD}"/>
              </a:ext>
            </a:extLst>
          </p:cNvPr>
          <p:cNvSpPr>
            <a:spLocks noGrp="1"/>
          </p:cNvSpPr>
          <p:nvPr>
            <p:ph type="body" sz="quarter" idx="12"/>
          </p:nvPr>
        </p:nvSpPr>
        <p:spPr/>
        <p:txBody>
          <a:bodyPr/>
          <a:lstStyle/>
          <a:p>
            <a:r>
              <a:rPr lang="en-US" dirty="0" err="1">
                <a:solidFill>
                  <a:schemeClr val="accent1"/>
                </a:solidFill>
              </a:rPr>
              <a:t>Zielgruppen</a:t>
            </a:r>
            <a:r>
              <a:rPr lang="en-US" dirty="0">
                <a:solidFill>
                  <a:schemeClr val="accent1"/>
                </a:solidFill>
              </a:rPr>
              <a:t>:</a:t>
            </a:r>
          </a:p>
          <a:p>
            <a:pPr marL="342900" indent="-342900">
              <a:buFont typeface="Arial" panose="020B0604020202020204" pitchFamily="34" charset="0"/>
              <a:buChar char="•"/>
            </a:pPr>
            <a:r>
              <a:rPr lang="en-US" dirty="0"/>
              <a:t>Mitarbeiter</a:t>
            </a:r>
          </a:p>
          <a:p>
            <a:pPr marL="522864" lvl="1" indent="-342900">
              <a:buFont typeface="Arial" panose="020B0604020202020204" pitchFamily="34" charset="0"/>
              <a:buChar char="•"/>
            </a:pPr>
            <a:r>
              <a:rPr lang="en-US" dirty="0" err="1"/>
              <a:t>Robbyn</a:t>
            </a:r>
            <a:r>
              <a:rPr lang="en-US" dirty="0"/>
              <a:t> Retail</a:t>
            </a:r>
          </a:p>
          <a:p>
            <a:pPr marL="522864" lvl="1" indent="-342900">
              <a:buFont typeface="Arial" panose="020B0604020202020204" pitchFamily="34" charset="0"/>
              <a:buChar char="•"/>
            </a:pPr>
            <a:r>
              <a:rPr lang="en-US" dirty="0" err="1"/>
              <a:t>Krystof</a:t>
            </a:r>
            <a:r>
              <a:rPr lang="en-US" dirty="0"/>
              <a:t> </a:t>
            </a:r>
            <a:r>
              <a:rPr lang="en-US" dirty="0" err="1"/>
              <a:t>Käsch</a:t>
            </a:r>
            <a:endParaRPr lang="en-US" dirty="0"/>
          </a:p>
          <a:p>
            <a:pPr marL="342900" indent="-342900">
              <a:buFont typeface="Arial" panose="020B0604020202020204" pitchFamily="34" charset="0"/>
              <a:buChar char="•"/>
            </a:pPr>
            <a:r>
              <a:rPr lang="en-US" dirty="0" err="1"/>
              <a:t>Kunden</a:t>
            </a:r>
            <a:endParaRPr lang="en-US" dirty="0"/>
          </a:p>
          <a:p>
            <a:pPr marL="522864" lvl="1" indent="-342900">
              <a:buFont typeface="Arial" panose="020B0604020202020204" pitchFamily="34" charset="0"/>
              <a:buChar char="•"/>
            </a:pPr>
            <a:r>
              <a:rPr lang="en-US" dirty="0" err="1"/>
              <a:t>Wyndows</a:t>
            </a:r>
            <a:r>
              <a:rPr lang="en-US" dirty="0"/>
              <a:t> </a:t>
            </a:r>
            <a:r>
              <a:rPr lang="en-US" dirty="0" err="1"/>
              <a:t>Feyrich</a:t>
            </a:r>
            <a:endParaRPr lang="en-US" dirty="0"/>
          </a:p>
          <a:p>
            <a:pPr marL="522864" lvl="1" indent="-342900">
              <a:buFont typeface="Arial" panose="020B0604020202020204" pitchFamily="34" charset="0"/>
              <a:buChar char="•"/>
            </a:pPr>
            <a:r>
              <a:rPr lang="en-US" dirty="0"/>
              <a:t>Harald Boomer</a:t>
            </a:r>
          </a:p>
          <a:p>
            <a:pPr marL="522864" lvl="1" indent="-342900">
              <a:buFont typeface="Arial" panose="020B0604020202020204" pitchFamily="34" charset="0"/>
              <a:buChar char="•"/>
            </a:pPr>
            <a:r>
              <a:rPr lang="en-US" dirty="0" err="1"/>
              <a:t>Styff</a:t>
            </a:r>
            <a:r>
              <a:rPr lang="en-US" dirty="0"/>
              <a:t> Standard</a:t>
            </a:r>
            <a:endParaRPr lang="en-DE" dirty="0"/>
          </a:p>
        </p:txBody>
      </p:sp>
      <p:sp>
        <p:nvSpPr>
          <p:cNvPr id="4" name="Text Placeholder 3">
            <a:extLst>
              <a:ext uri="{FF2B5EF4-FFF2-40B4-BE49-F238E27FC236}">
                <a16:creationId xmlns:a16="http://schemas.microsoft.com/office/drawing/2014/main" id="{C797BCCF-F3F9-460A-897E-33A9D93A5CEB}"/>
              </a:ext>
            </a:extLst>
          </p:cNvPr>
          <p:cNvSpPr>
            <a:spLocks noGrp="1"/>
          </p:cNvSpPr>
          <p:nvPr>
            <p:ph type="body" sz="quarter" idx="10"/>
          </p:nvPr>
        </p:nvSpPr>
        <p:spPr/>
        <p:txBody>
          <a:bodyPr/>
          <a:lstStyle/>
          <a:p>
            <a:r>
              <a:rPr lang="en-US" dirty="0" err="1">
                <a:solidFill>
                  <a:schemeClr val="accent1"/>
                </a:solidFill>
              </a:rPr>
              <a:t>Anwendungsbereich</a:t>
            </a:r>
            <a:r>
              <a:rPr lang="en-US" dirty="0">
                <a:solidFill>
                  <a:schemeClr val="accent1"/>
                </a:solidFill>
              </a:rPr>
              <a:t>:</a:t>
            </a:r>
          </a:p>
          <a:p>
            <a:pPr marL="342900" indent="-342900">
              <a:buFont typeface="Arial" panose="020B0604020202020204" pitchFamily="34" charset="0"/>
              <a:buChar char="•"/>
            </a:pPr>
            <a:r>
              <a:rPr lang="en-US" dirty="0" err="1"/>
              <a:t>Ticketbuchung</a:t>
            </a:r>
            <a:endParaRPr lang="en-US" dirty="0"/>
          </a:p>
          <a:p>
            <a:pPr marL="342900" indent="-342900">
              <a:buFont typeface="Arial" panose="020B0604020202020204" pitchFamily="34" charset="0"/>
              <a:buChar char="•"/>
            </a:pPr>
            <a:r>
              <a:rPr lang="en-US" dirty="0" err="1"/>
              <a:t>Ticketreservierung</a:t>
            </a:r>
            <a:endParaRPr lang="en-US" dirty="0"/>
          </a:p>
          <a:p>
            <a:pPr marL="342900" indent="-342900">
              <a:buFont typeface="Arial" panose="020B0604020202020204" pitchFamily="34" charset="0"/>
              <a:buChar char="•"/>
            </a:pPr>
            <a:r>
              <a:rPr lang="en-US" dirty="0" err="1">
                <a:sym typeface="Wingdings" panose="05000000000000000000" pitchFamily="2" charset="2"/>
              </a:rPr>
              <a:t>Ticketkontrolle</a:t>
            </a:r>
            <a:endParaRPr lang="en-US" dirty="0"/>
          </a:p>
          <a:p>
            <a:pPr marL="342900" indent="-342900">
              <a:buFont typeface="Arial" panose="020B0604020202020204" pitchFamily="34" charset="0"/>
              <a:buChar char="•"/>
            </a:pPr>
            <a:r>
              <a:rPr lang="en-US" dirty="0" err="1"/>
              <a:t>Datenauswertung</a:t>
            </a:r>
            <a:endParaRPr lang="en-US" dirty="0"/>
          </a:p>
          <a:p>
            <a:pPr marL="342900" indent="-342900">
              <a:buFont typeface="Arial" panose="020B0604020202020204" pitchFamily="34" charset="0"/>
              <a:buChar char="•"/>
            </a:pPr>
            <a:r>
              <a:rPr lang="en-US" dirty="0" err="1"/>
              <a:t>Kontaktaufnahme</a:t>
            </a:r>
            <a:r>
              <a:rPr lang="en-US" dirty="0"/>
              <a:t> </a:t>
            </a:r>
            <a:r>
              <a:rPr lang="en-US" dirty="0" err="1"/>
              <a:t>mit</a:t>
            </a:r>
            <a:r>
              <a:rPr lang="en-US" dirty="0"/>
              <a:t> </a:t>
            </a:r>
            <a:r>
              <a:rPr lang="en-US" dirty="0" err="1"/>
              <a:t>Kinobetreibern</a:t>
            </a:r>
            <a:br>
              <a:rPr lang="en-US" dirty="0"/>
            </a:br>
            <a:r>
              <a:rPr lang="en-US" dirty="0">
                <a:sym typeface="Wingdings" panose="05000000000000000000" pitchFamily="2" charset="2"/>
              </a:rPr>
              <a:t> Feedback</a:t>
            </a:r>
          </a:p>
          <a:p>
            <a:pPr marL="342900" indent="-342900">
              <a:buFont typeface="Arial" panose="020B0604020202020204" pitchFamily="34" charset="0"/>
              <a:buChar char="•"/>
            </a:pPr>
            <a:endParaRPr lang="en-DE" dirty="0"/>
          </a:p>
        </p:txBody>
      </p:sp>
      <p:sp>
        <p:nvSpPr>
          <p:cNvPr id="5" name="Title 4">
            <a:extLst>
              <a:ext uri="{FF2B5EF4-FFF2-40B4-BE49-F238E27FC236}">
                <a16:creationId xmlns:a16="http://schemas.microsoft.com/office/drawing/2014/main" id="{8CBF2927-BB77-4A76-84CF-97A5E23D349E}"/>
              </a:ext>
            </a:extLst>
          </p:cNvPr>
          <p:cNvSpPr>
            <a:spLocks noGrp="1"/>
          </p:cNvSpPr>
          <p:nvPr>
            <p:ph type="title"/>
          </p:nvPr>
        </p:nvSpPr>
        <p:spPr/>
        <p:txBody>
          <a:bodyPr/>
          <a:lstStyle/>
          <a:p>
            <a:r>
              <a:rPr lang="en-US" dirty="0" err="1"/>
              <a:t>Einsatz</a:t>
            </a:r>
            <a:endParaRPr lang="en-DE" dirty="0"/>
          </a:p>
        </p:txBody>
      </p:sp>
    </p:spTree>
    <p:extLst>
      <p:ext uri="{BB962C8B-B14F-4D97-AF65-F5344CB8AC3E}">
        <p14:creationId xmlns:p14="http://schemas.microsoft.com/office/powerpoint/2010/main" val="336092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err="1">
                <a:solidFill>
                  <a:srgbClr val="FFC000"/>
                </a:solidFill>
              </a:rPr>
              <a:t>Zentrale</a:t>
            </a:r>
            <a:r>
              <a:rPr lang="en-US" sz="3200" dirty="0">
                <a:solidFill>
                  <a:srgbClr val="FFC000"/>
                </a:solidFill>
              </a:rPr>
              <a:t> </a:t>
            </a:r>
            <a:r>
              <a:rPr lang="en-US" sz="3200" dirty="0" err="1">
                <a:solidFill>
                  <a:srgbClr val="FFC000"/>
                </a:solidFill>
              </a:rPr>
              <a:t>Versionskontrolle</a:t>
            </a:r>
            <a:endParaRPr lang="en-US" sz="3200" dirty="0">
              <a:solidFill>
                <a:srgbClr val="FFC000"/>
              </a:solidFill>
            </a:endParaRPr>
          </a:p>
        </p:txBody>
      </p:sp>
      <p:pic>
        <p:nvPicPr>
          <p:cNvPr id="4" name="Grafik 3">
            <a:extLst>
              <a:ext uri="{FF2B5EF4-FFF2-40B4-BE49-F238E27FC236}">
                <a16:creationId xmlns:a16="http://schemas.microsoft.com/office/drawing/2014/main" id="{03E147C4-F570-4350-BB01-A0AD4288FD03}"/>
              </a:ext>
            </a:extLst>
          </p:cNvPr>
          <p:cNvPicPr>
            <a:picLocks noChangeAspect="1"/>
          </p:cNvPicPr>
          <p:nvPr/>
        </p:nvPicPr>
        <p:blipFill>
          <a:blip r:embed="rId2"/>
          <a:stretch>
            <a:fillRect/>
          </a:stretch>
        </p:blipFill>
        <p:spPr>
          <a:xfrm>
            <a:off x="2787776" y="1128923"/>
            <a:ext cx="6618925" cy="4600153"/>
          </a:xfrm>
          <a:prstGeom prst="rect">
            <a:avLst/>
          </a:prstGeom>
        </p:spPr>
      </p:pic>
    </p:spTree>
    <p:extLst>
      <p:ext uri="{BB962C8B-B14F-4D97-AF65-F5344CB8AC3E}">
        <p14:creationId xmlns:p14="http://schemas.microsoft.com/office/powerpoint/2010/main" val="2592246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1D9CF-97F0-4DB4-B388-3CC401A19CC4}"/>
              </a:ext>
            </a:extLst>
          </p:cNvPr>
          <p:cNvSpPr>
            <a:spLocks noGrp="1"/>
          </p:cNvSpPr>
          <p:nvPr>
            <p:ph type="body" sz="quarter" idx="13"/>
          </p:nvPr>
        </p:nvSpPr>
        <p:spPr/>
        <p:txBody>
          <a:bodyPr/>
          <a:lstStyle/>
          <a:p>
            <a:r>
              <a:rPr lang="en-US" dirty="0" err="1">
                <a:solidFill>
                  <a:schemeClr val="accent1"/>
                </a:solidFill>
              </a:rPr>
              <a:t>Orgware</a:t>
            </a:r>
            <a:r>
              <a:rPr lang="en-US" dirty="0">
                <a:solidFill>
                  <a:schemeClr val="accent1"/>
                </a:solidFill>
              </a:rPr>
              <a:t>:</a:t>
            </a:r>
          </a:p>
          <a:p>
            <a:pPr marL="342900" indent="-342900">
              <a:buFont typeface="Arial" panose="020B0604020202020204" pitchFamily="34" charset="0"/>
              <a:buChar char="•"/>
            </a:pPr>
            <a:r>
              <a:rPr lang="en-US" dirty="0" err="1"/>
              <a:t>Vorraussetzungen</a:t>
            </a:r>
            <a:r>
              <a:rPr lang="en-US" dirty="0"/>
              <a:t>:</a:t>
            </a:r>
          </a:p>
          <a:p>
            <a:pPr marL="522864" lvl="1" indent="-342900">
              <a:buFont typeface="Arial" panose="020B0604020202020204" pitchFamily="34" charset="0"/>
              <a:buChar char="•"/>
            </a:pPr>
            <a:r>
              <a:rPr lang="en-US" dirty="0" err="1"/>
              <a:t>Stammdaten</a:t>
            </a:r>
            <a:endParaRPr lang="en-US" dirty="0"/>
          </a:p>
          <a:p>
            <a:pPr marL="522864" lvl="1" indent="-342900">
              <a:buFont typeface="Arial" panose="020B0604020202020204" pitchFamily="34" charset="0"/>
              <a:buChar char="•"/>
            </a:pPr>
            <a:r>
              <a:rPr lang="en-US" dirty="0" err="1"/>
              <a:t>Erste</a:t>
            </a:r>
            <a:r>
              <a:rPr lang="en-US" dirty="0"/>
              <a:t> </a:t>
            </a:r>
            <a:r>
              <a:rPr lang="en-US" dirty="0" err="1"/>
              <a:t>Filme</a:t>
            </a:r>
            <a:endParaRPr lang="en-US" dirty="0"/>
          </a:p>
          <a:p>
            <a:pPr marL="522864" lvl="1" indent="-342900">
              <a:buFont typeface="Arial" panose="020B0604020202020204" pitchFamily="34" charset="0"/>
              <a:buChar char="•"/>
            </a:pPr>
            <a:r>
              <a:rPr lang="en-US" dirty="0"/>
              <a:t>Accounts </a:t>
            </a:r>
            <a:r>
              <a:rPr lang="en-US" dirty="0" err="1"/>
              <a:t>für</a:t>
            </a:r>
            <a:r>
              <a:rPr lang="en-US" dirty="0"/>
              <a:t> Mitarbeiter</a:t>
            </a:r>
          </a:p>
          <a:p>
            <a:pPr marL="342900" indent="-342900">
              <a:buFont typeface="Arial" panose="020B0604020202020204" pitchFamily="34" charset="0"/>
              <a:buChar char="•"/>
            </a:pPr>
            <a:r>
              <a:rPr lang="en-US" dirty="0" err="1"/>
              <a:t>Organisatorische</a:t>
            </a:r>
            <a:r>
              <a:rPr lang="en-US" dirty="0"/>
              <a:t> </a:t>
            </a:r>
            <a:r>
              <a:rPr lang="en-US" dirty="0" err="1"/>
              <a:t>Schritte</a:t>
            </a:r>
            <a:r>
              <a:rPr lang="en-US" dirty="0"/>
              <a:t>:</a:t>
            </a:r>
          </a:p>
          <a:p>
            <a:pPr marL="522864" lvl="1" indent="-342900">
              <a:buFont typeface="Arial" panose="020B0604020202020204" pitchFamily="34" charset="0"/>
              <a:buChar char="•"/>
            </a:pPr>
            <a:r>
              <a:rPr lang="en-US" dirty="0"/>
              <a:t>Von dem </a:t>
            </a:r>
            <a:r>
              <a:rPr lang="en-US" dirty="0" err="1"/>
              <a:t>Kinobesitzer</a:t>
            </a:r>
            <a:r>
              <a:rPr lang="en-US" dirty="0"/>
              <a:t> </a:t>
            </a:r>
            <a:r>
              <a:rPr lang="en-US" dirty="0" err="1"/>
              <a:t>müssen</a:t>
            </a:r>
            <a:r>
              <a:rPr lang="en-US" dirty="0"/>
              <a:t> Mitarbeiter </a:t>
            </a:r>
            <a:r>
              <a:rPr lang="en-US" dirty="0" err="1"/>
              <a:t>angelegt</a:t>
            </a:r>
            <a:r>
              <a:rPr lang="en-US" dirty="0"/>
              <a:t> warden</a:t>
            </a:r>
          </a:p>
          <a:p>
            <a:pPr marL="522864" lvl="1" indent="-342900">
              <a:buFont typeface="Arial" panose="020B0604020202020204" pitchFamily="34" charset="0"/>
              <a:buChar char="•"/>
            </a:pPr>
            <a:r>
              <a:rPr lang="en-US" dirty="0"/>
              <a:t>Von </a:t>
            </a:r>
            <a:r>
              <a:rPr lang="en-US" dirty="0" err="1"/>
              <a:t>diesen</a:t>
            </a:r>
            <a:r>
              <a:rPr lang="en-US" dirty="0"/>
              <a:t> </a:t>
            </a:r>
            <a:r>
              <a:rPr lang="en-US" dirty="0" err="1"/>
              <a:t>müssen</a:t>
            </a:r>
            <a:r>
              <a:rPr lang="en-US" dirty="0"/>
              <a:t> </a:t>
            </a:r>
            <a:r>
              <a:rPr lang="en-US" dirty="0" err="1"/>
              <a:t>Filme</a:t>
            </a:r>
            <a:r>
              <a:rPr lang="en-US" dirty="0"/>
              <a:t> </a:t>
            </a:r>
            <a:r>
              <a:rPr lang="en-US" dirty="0" err="1"/>
              <a:t>angelegt</a:t>
            </a:r>
            <a:r>
              <a:rPr lang="en-US" dirty="0"/>
              <a:t> </a:t>
            </a:r>
            <a:r>
              <a:rPr lang="en-US" dirty="0" err="1"/>
              <a:t>werden</a:t>
            </a:r>
            <a:endParaRPr lang="en-US" dirty="0"/>
          </a:p>
        </p:txBody>
      </p:sp>
      <p:sp>
        <p:nvSpPr>
          <p:cNvPr id="3" name="Text Placeholder 2">
            <a:extLst>
              <a:ext uri="{FF2B5EF4-FFF2-40B4-BE49-F238E27FC236}">
                <a16:creationId xmlns:a16="http://schemas.microsoft.com/office/drawing/2014/main" id="{03D950FB-48FA-4368-801A-52F7D67D1957}"/>
              </a:ext>
            </a:extLst>
          </p:cNvPr>
          <p:cNvSpPr>
            <a:spLocks noGrp="1"/>
          </p:cNvSpPr>
          <p:nvPr>
            <p:ph type="body" sz="quarter" idx="12"/>
          </p:nvPr>
        </p:nvSpPr>
        <p:spPr>
          <a:xfrm>
            <a:off x="4315238" y="3870664"/>
            <a:ext cx="3564000" cy="2465336"/>
          </a:xfrm>
        </p:spPr>
        <p:txBody>
          <a:bodyPr/>
          <a:lstStyle/>
          <a:p>
            <a:r>
              <a:rPr lang="en-US" dirty="0">
                <a:solidFill>
                  <a:schemeClr val="accent1"/>
                </a:solidFill>
              </a:rPr>
              <a:t>Hardware:</a:t>
            </a:r>
          </a:p>
          <a:p>
            <a:pPr marL="342900" indent="-342900">
              <a:buFont typeface="Arial" panose="020B0604020202020204" pitchFamily="34" charset="0"/>
              <a:buChar char="•"/>
            </a:pPr>
            <a:r>
              <a:rPr lang="en-US" dirty="0"/>
              <a:t>Webserver:</a:t>
            </a:r>
          </a:p>
          <a:p>
            <a:pPr marL="522864" lvl="1" indent="-342900">
              <a:buFont typeface="Arial" panose="020B0604020202020204" pitchFamily="34" charset="0"/>
              <a:buChar char="•"/>
            </a:pPr>
            <a:r>
              <a:rPr lang="en-US" dirty="0"/>
              <a:t>Min. 2 GB RAM</a:t>
            </a:r>
          </a:p>
          <a:p>
            <a:pPr marL="522864" lvl="1" indent="-342900">
              <a:buFont typeface="Arial" panose="020B0604020202020204" pitchFamily="34" charset="0"/>
              <a:buChar char="•"/>
            </a:pPr>
            <a:r>
              <a:rPr lang="en-US" dirty="0"/>
              <a:t>Processor 1 Core 3,6 GHz</a:t>
            </a:r>
          </a:p>
        </p:txBody>
      </p:sp>
      <p:sp>
        <p:nvSpPr>
          <p:cNvPr id="4" name="Text Placeholder 3">
            <a:extLst>
              <a:ext uri="{FF2B5EF4-FFF2-40B4-BE49-F238E27FC236}">
                <a16:creationId xmlns:a16="http://schemas.microsoft.com/office/drawing/2014/main" id="{073FA444-E96B-472E-881B-48AADC4DA1EA}"/>
              </a:ext>
            </a:extLst>
          </p:cNvPr>
          <p:cNvSpPr>
            <a:spLocks noGrp="1"/>
          </p:cNvSpPr>
          <p:nvPr>
            <p:ph type="body" sz="quarter" idx="10"/>
          </p:nvPr>
        </p:nvSpPr>
        <p:spPr/>
        <p:txBody>
          <a:bodyPr/>
          <a:lstStyle/>
          <a:p>
            <a:r>
              <a:rPr lang="en-US" dirty="0">
                <a:solidFill>
                  <a:schemeClr val="accent1"/>
                </a:solidFill>
              </a:rPr>
              <a:t>Software:</a:t>
            </a:r>
          </a:p>
          <a:p>
            <a:pPr marL="342900" indent="-342900">
              <a:buFont typeface="Arial" panose="020B0604020202020204" pitchFamily="34" charset="0"/>
              <a:buChar char="•"/>
            </a:pPr>
            <a:r>
              <a:rPr lang="en-US" dirty="0"/>
              <a:t>Docker</a:t>
            </a:r>
          </a:p>
          <a:p>
            <a:pPr marL="342900" indent="-342900">
              <a:buFont typeface="Arial" panose="020B0604020202020204" pitchFamily="34" charset="0"/>
              <a:buChar char="•"/>
            </a:pPr>
            <a:r>
              <a:rPr lang="en-US" dirty="0" err="1"/>
              <a:t>Gotenberg</a:t>
            </a:r>
            <a:endParaRPr lang="en-US" dirty="0"/>
          </a:p>
          <a:p>
            <a:pPr marL="342900" indent="-342900">
              <a:buFont typeface="Arial" panose="020B0604020202020204" pitchFamily="34" charset="0"/>
              <a:buChar char="•"/>
            </a:pPr>
            <a:r>
              <a:rPr lang="en-US" dirty="0"/>
              <a:t>CentOS Linux </a:t>
            </a:r>
            <a:br>
              <a:rPr lang="en-US" dirty="0"/>
            </a:br>
            <a:r>
              <a:rPr lang="en-US" dirty="0"/>
              <a:t>release 8.2.2004</a:t>
            </a:r>
          </a:p>
          <a:p>
            <a:pPr marL="342900" indent="-342900">
              <a:buFont typeface="Arial" panose="020B0604020202020204" pitchFamily="34" charset="0"/>
              <a:buChar char="•"/>
            </a:pPr>
            <a:r>
              <a:rPr lang="en-US" dirty="0" err="1"/>
              <a:t>Digitale</a:t>
            </a:r>
            <a:r>
              <a:rPr lang="en-US" dirty="0"/>
              <a:t> </a:t>
            </a:r>
            <a:r>
              <a:rPr lang="en-US" dirty="0" err="1"/>
              <a:t>Zahlungsanbieter</a:t>
            </a:r>
            <a:endParaRPr lang="en-US" dirty="0"/>
          </a:p>
          <a:p>
            <a:pPr marL="342900" indent="-342900">
              <a:buFont typeface="Arial" panose="020B0604020202020204" pitchFamily="34" charset="0"/>
              <a:buChar char="•"/>
            </a:pPr>
            <a:r>
              <a:rPr lang="en-US" dirty="0"/>
              <a:t>Node.js (+ Typescript)</a:t>
            </a:r>
          </a:p>
          <a:p>
            <a:pPr marL="342900" indent="-342900">
              <a:buFont typeface="Arial" panose="020B0604020202020204" pitchFamily="34" charset="0"/>
              <a:buChar char="•"/>
            </a:pPr>
            <a:r>
              <a:rPr lang="en-US" dirty="0"/>
              <a:t>Flutter</a:t>
            </a:r>
          </a:p>
          <a:p>
            <a:pPr marL="342900" indent="-342900">
              <a:buFont typeface="Arial" panose="020B0604020202020204" pitchFamily="34" charset="0"/>
              <a:buChar char="•"/>
            </a:pPr>
            <a:r>
              <a:rPr lang="en-US" dirty="0"/>
              <a:t>Vue.js </a:t>
            </a:r>
            <a:r>
              <a:rPr lang="en-US" dirty="0" err="1"/>
              <a:t>mit</a:t>
            </a:r>
            <a:r>
              <a:rPr lang="en-US" dirty="0"/>
              <a:t> </a:t>
            </a:r>
            <a:r>
              <a:rPr lang="en-US" dirty="0" err="1"/>
              <a:t>Vuetify</a:t>
            </a:r>
            <a:endParaRPr lang="en-DE" dirty="0"/>
          </a:p>
        </p:txBody>
      </p:sp>
      <p:sp>
        <p:nvSpPr>
          <p:cNvPr id="5" name="Title 4">
            <a:extLst>
              <a:ext uri="{FF2B5EF4-FFF2-40B4-BE49-F238E27FC236}">
                <a16:creationId xmlns:a16="http://schemas.microsoft.com/office/drawing/2014/main" id="{4785736D-975C-4CE3-B95C-28333ACD8FF8}"/>
              </a:ext>
            </a:extLst>
          </p:cNvPr>
          <p:cNvSpPr>
            <a:spLocks noGrp="1"/>
          </p:cNvSpPr>
          <p:nvPr>
            <p:ph type="title"/>
          </p:nvPr>
        </p:nvSpPr>
        <p:spPr/>
        <p:txBody>
          <a:bodyPr/>
          <a:lstStyle/>
          <a:p>
            <a:r>
              <a:rPr lang="en-US" dirty="0" err="1"/>
              <a:t>Umgebung</a:t>
            </a:r>
            <a:endParaRPr lang="en-DE" dirty="0"/>
          </a:p>
        </p:txBody>
      </p:sp>
      <p:pic>
        <p:nvPicPr>
          <p:cNvPr id="9" name="Picture 8">
            <a:extLst>
              <a:ext uri="{FF2B5EF4-FFF2-40B4-BE49-F238E27FC236}">
                <a16:creationId xmlns:a16="http://schemas.microsoft.com/office/drawing/2014/main" id="{7A3F38EF-352C-4F35-97F7-D5F8982B18AE}"/>
              </a:ext>
            </a:extLst>
          </p:cNvPr>
          <p:cNvPicPr>
            <a:picLocks noChangeAspect="1"/>
          </p:cNvPicPr>
          <p:nvPr/>
        </p:nvPicPr>
        <p:blipFill>
          <a:blip r:embed="rId2"/>
          <a:stretch>
            <a:fillRect/>
          </a:stretch>
        </p:blipFill>
        <p:spPr>
          <a:xfrm>
            <a:off x="4315238" y="719026"/>
            <a:ext cx="3151638" cy="3151638"/>
          </a:xfrm>
          <a:prstGeom prst="rect">
            <a:avLst/>
          </a:prstGeom>
        </p:spPr>
      </p:pic>
    </p:spTree>
    <p:extLst>
      <p:ext uri="{BB962C8B-B14F-4D97-AF65-F5344CB8AC3E}">
        <p14:creationId xmlns:p14="http://schemas.microsoft.com/office/powerpoint/2010/main" val="3044185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31A32-907B-4C74-BAE7-9A233C0F2677}"/>
              </a:ext>
            </a:extLst>
          </p:cNvPr>
          <p:cNvSpPr>
            <a:spLocks noGrp="1"/>
          </p:cNvSpPr>
          <p:nvPr>
            <p:ph type="body" sz="quarter" idx="13"/>
          </p:nvPr>
        </p:nvSpPr>
        <p:spPr>
          <a:xfrm>
            <a:off x="1597675" y="4184147"/>
            <a:ext cx="3693416" cy="1994819"/>
          </a:xfrm>
        </p:spPr>
        <p:txBody>
          <a:bodyPr/>
          <a:lstStyle/>
          <a:p>
            <a:r>
              <a:rPr lang="en-US" dirty="0" err="1">
                <a:solidFill>
                  <a:schemeClr val="accent1"/>
                </a:solidFill>
              </a:rPr>
              <a:t>Wichtigste</a:t>
            </a:r>
            <a:r>
              <a:rPr lang="en-US" dirty="0">
                <a:solidFill>
                  <a:schemeClr val="accent1"/>
                </a:solidFill>
              </a:rPr>
              <a:t> </a:t>
            </a:r>
            <a:r>
              <a:rPr lang="en-US" dirty="0" err="1">
                <a:solidFill>
                  <a:schemeClr val="accent1"/>
                </a:solidFill>
              </a:rPr>
              <a:t>Dokumente</a:t>
            </a:r>
            <a:r>
              <a:rPr lang="en-US" dirty="0">
                <a:solidFill>
                  <a:schemeClr val="accent1"/>
                </a:solidFill>
              </a:rPr>
              <a:t>:</a:t>
            </a:r>
          </a:p>
          <a:p>
            <a:pPr marL="342900" indent="-342900">
              <a:buFont typeface="Arial" panose="020B0604020202020204" pitchFamily="34" charset="0"/>
              <a:buChar char="•"/>
            </a:pPr>
            <a:r>
              <a:rPr lang="en-US" dirty="0"/>
              <a:t>QR-Codes</a:t>
            </a:r>
          </a:p>
          <a:p>
            <a:pPr marL="342900" indent="-342900">
              <a:buFont typeface="Arial" panose="020B0604020202020204" pitchFamily="34" charset="0"/>
              <a:buChar char="•"/>
            </a:pPr>
            <a:r>
              <a:rPr lang="en-US" dirty="0" err="1"/>
              <a:t>Rechnungen</a:t>
            </a:r>
            <a:endParaRPr lang="en-US" dirty="0"/>
          </a:p>
          <a:p>
            <a:pPr marL="342900" indent="-342900">
              <a:buFont typeface="Arial" panose="020B0604020202020204" pitchFamily="34" charset="0"/>
              <a:buChar char="•"/>
            </a:pPr>
            <a:r>
              <a:rPr lang="en-US" dirty="0"/>
              <a:t>Tickets</a:t>
            </a:r>
          </a:p>
        </p:txBody>
      </p:sp>
      <p:sp>
        <p:nvSpPr>
          <p:cNvPr id="4" name="Text Placeholder 3">
            <a:extLst>
              <a:ext uri="{FF2B5EF4-FFF2-40B4-BE49-F238E27FC236}">
                <a16:creationId xmlns:a16="http://schemas.microsoft.com/office/drawing/2014/main" id="{D6FC779F-DB22-491A-9E99-6E6C4CA5172D}"/>
              </a:ext>
            </a:extLst>
          </p:cNvPr>
          <p:cNvSpPr>
            <a:spLocks noGrp="1"/>
          </p:cNvSpPr>
          <p:nvPr>
            <p:ph type="body" sz="quarter" idx="10"/>
          </p:nvPr>
        </p:nvSpPr>
        <p:spPr>
          <a:xfrm>
            <a:off x="6097239" y="1071000"/>
            <a:ext cx="5248730" cy="2799664"/>
          </a:xfrm>
        </p:spPr>
        <p:txBody>
          <a:bodyPr/>
          <a:lstStyle/>
          <a:p>
            <a:r>
              <a:rPr lang="en-US" dirty="0" err="1">
                <a:solidFill>
                  <a:schemeClr val="accent1"/>
                </a:solidFill>
              </a:rPr>
              <a:t>Systemfunktionalität</a:t>
            </a:r>
            <a:r>
              <a:rPr lang="en-US" dirty="0">
                <a:solidFill>
                  <a:schemeClr val="accent1"/>
                </a:solidFill>
              </a:rPr>
              <a:t>:</a:t>
            </a:r>
          </a:p>
          <a:p>
            <a:pPr marL="342900" indent="-342900">
              <a:buFont typeface="Arial" panose="020B0604020202020204" pitchFamily="34" charset="0"/>
              <a:buChar char="•"/>
            </a:pPr>
            <a:r>
              <a:rPr lang="en-US" dirty="0" err="1"/>
              <a:t>Verkaufsanalysen</a:t>
            </a:r>
            <a:endParaRPr lang="en-US" dirty="0"/>
          </a:p>
          <a:p>
            <a:pPr marL="342900" indent="-342900">
              <a:buFont typeface="Arial" panose="020B0604020202020204" pitchFamily="34" charset="0"/>
              <a:buChar char="•"/>
            </a:pPr>
            <a:r>
              <a:rPr lang="en-US" dirty="0" err="1"/>
              <a:t>Erstellung</a:t>
            </a:r>
            <a:r>
              <a:rPr lang="en-US" dirty="0"/>
              <a:t> von Tickets</a:t>
            </a:r>
          </a:p>
          <a:p>
            <a:pPr marL="342900" indent="-342900">
              <a:buFont typeface="Arial" panose="020B0604020202020204" pitchFamily="34" charset="0"/>
              <a:buChar char="•"/>
            </a:pPr>
            <a:r>
              <a:rPr lang="en-US" dirty="0"/>
              <a:t>Filter- und </a:t>
            </a:r>
            <a:r>
              <a:rPr lang="en-US" dirty="0" err="1"/>
              <a:t>Suchfunktionen</a:t>
            </a:r>
            <a:endParaRPr lang="en-US" dirty="0"/>
          </a:p>
        </p:txBody>
      </p:sp>
      <p:sp>
        <p:nvSpPr>
          <p:cNvPr id="5" name="Title 4">
            <a:extLst>
              <a:ext uri="{FF2B5EF4-FFF2-40B4-BE49-F238E27FC236}">
                <a16:creationId xmlns:a16="http://schemas.microsoft.com/office/drawing/2014/main" id="{937DFF45-A6F2-4F2A-AC31-5C64352E6A86}"/>
              </a:ext>
            </a:extLst>
          </p:cNvPr>
          <p:cNvSpPr>
            <a:spLocks noGrp="1"/>
          </p:cNvSpPr>
          <p:nvPr>
            <p:ph type="title"/>
          </p:nvPr>
        </p:nvSpPr>
        <p:spPr/>
        <p:txBody>
          <a:bodyPr/>
          <a:lstStyle/>
          <a:p>
            <a:r>
              <a:rPr lang="en-US" dirty="0" err="1"/>
              <a:t>Funktionalität</a:t>
            </a:r>
            <a:endParaRPr lang="en-DE" dirty="0"/>
          </a:p>
        </p:txBody>
      </p:sp>
      <p:pic>
        <p:nvPicPr>
          <p:cNvPr id="6" name="Picture 5">
            <a:extLst>
              <a:ext uri="{FF2B5EF4-FFF2-40B4-BE49-F238E27FC236}">
                <a16:creationId xmlns:a16="http://schemas.microsoft.com/office/drawing/2014/main" id="{0BD6BFA5-4A79-493D-A398-397FE596533D}"/>
              </a:ext>
            </a:extLst>
          </p:cNvPr>
          <p:cNvPicPr>
            <a:picLocks noChangeAspect="1"/>
          </p:cNvPicPr>
          <p:nvPr/>
        </p:nvPicPr>
        <p:blipFill>
          <a:blip r:embed="rId2"/>
          <a:stretch>
            <a:fillRect/>
          </a:stretch>
        </p:blipFill>
        <p:spPr>
          <a:xfrm>
            <a:off x="1516054" y="700383"/>
            <a:ext cx="3304468" cy="3181998"/>
          </a:xfrm>
          <a:prstGeom prst="rect">
            <a:avLst/>
          </a:prstGeom>
        </p:spPr>
      </p:pic>
      <p:pic>
        <p:nvPicPr>
          <p:cNvPr id="7" name="Picture 6">
            <a:extLst>
              <a:ext uri="{FF2B5EF4-FFF2-40B4-BE49-F238E27FC236}">
                <a16:creationId xmlns:a16="http://schemas.microsoft.com/office/drawing/2014/main" id="{627FC9BF-F0BF-46E6-9010-5FE3D228DFB4}"/>
              </a:ext>
            </a:extLst>
          </p:cNvPr>
          <p:cNvPicPr>
            <a:picLocks noChangeAspect="1"/>
          </p:cNvPicPr>
          <p:nvPr/>
        </p:nvPicPr>
        <p:blipFill>
          <a:blip r:embed="rId3"/>
          <a:stretch>
            <a:fillRect/>
          </a:stretch>
        </p:blipFill>
        <p:spPr>
          <a:xfrm>
            <a:off x="6123251" y="3870663"/>
            <a:ext cx="2598353" cy="2598353"/>
          </a:xfrm>
          <a:prstGeom prst="rect">
            <a:avLst/>
          </a:prstGeom>
        </p:spPr>
      </p:pic>
    </p:spTree>
    <p:extLst>
      <p:ext uri="{BB962C8B-B14F-4D97-AF65-F5344CB8AC3E}">
        <p14:creationId xmlns:p14="http://schemas.microsoft.com/office/powerpoint/2010/main" val="3881114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7A60-F942-4CB3-BC3B-BCCC3A7A86B2}"/>
              </a:ext>
            </a:extLst>
          </p:cNvPr>
          <p:cNvSpPr>
            <a:spLocks noGrp="1"/>
          </p:cNvSpPr>
          <p:nvPr>
            <p:ph type="title"/>
          </p:nvPr>
        </p:nvSpPr>
        <p:spPr>
          <a:xfrm>
            <a:off x="504001" y="504000"/>
            <a:ext cx="11186476" cy="738664"/>
          </a:xfrm>
        </p:spPr>
        <p:txBody>
          <a:bodyPr/>
          <a:lstStyle/>
          <a:p>
            <a:r>
              <a:rPr lang="en-US" dirty="0" err="1"/>
              <a:t>Funktionalität</a:t>
            </a:r>
            <a:br>
              <a:rPr lang="en-US" dirty="0"/>
            </a:br>
            <a:r>
              <a:rPr lang="en-US" dirty="0" err="1"/>
              <a:t>Typische</a:t>
            </a:r>
            <a:r>
              <a:rPr lang="en-US" dirty="0"/>
              <a:t> </a:t>
            </a:r>
            <a:r>
              <a:rPr lang="en-US" dirty="0" err="1"/>
              <a:t>Arbeitsabläufe</a:t>
            </a:r>
            <a:endParaRPr lang="en-DE" dirty="0"/>
          </a:p>
        </p:txBody>
      </p:sp>
      <p:pic>
        <p:nvPicPr>
          <p:cNvPr id="4" name="Picture 3">
            <a:extLst>
              <a:ext uri="{FF2B5EF4-FFF2-40B4-BE49-F238E27FC236}">
                <a16:creationId xmlns:a16="http://schemas.microsoft.com/office/drawing/2014/main" id="{2A5B2277-C71F-4AA9-8DE0-7D43A35085FA}"/>
              </a:ext>
            </a:extLst>
          </p:cNvPr>
          <p:cNvPicPr>
            <a:picLocks noChangeAspect="1"/>
          </p:cNvPicPr>
          <p:nvPr/>
        </p:nvPicPr>
        <p:blipFill>
          <a:blip r:embed="rId2"/>
          <a:stretch>
            <a:fillRect/>
          </a:stretch>
        </p:blipFill>
        <p:spPr>
          <a:xfrm>
            <a:off x="7791912" y="2216857"/>
            <a:ext cx="1603317" cy="1603317"/>
          </a:xfrm>
          <a:prstGeom prst="rect">
            <a:avLst/>
          </a:prstGeom>
        </p:spPr>
      </p:pic>
      <p:pic>
        <p:nvPicPr>
          <p:cNvPr id="6" name="Picture 5">
            <a:extLst>
              <a:ext uri="{FF2B5EF4-FFF2-40B4-BE49-F238E27FC236}">
                <a16:creationId xmlns:a16="http://schemas.microsoft.com/office/drawing/2014/main" id="{FBA4E2B3-6981-4B9A-BA05-5B8B50A45D7C}"/>
              </a:ext>
            </a:extLst>
          </p:cNvPr>
          <p:cNvPicPr>
            <a:picLocks noChangeAspect="1"/>
          </p:cNvPicPr>
          <p:nvPr/>
        </p:nvPicPr>
        <p:blipFill>
          <a:blip r:embed="rId3"/>
          <a:stretch>
            <a:fillRect/>
          </a:stretch>
        </p:blipFill>
        <p:spPr>
          <a:xfrm>
            <a:off x="5887572" y="2216857"/>
            <a:ext cx="1603317" cy="1603317"/>
          </a:xfrm>
          <a:prstGeom prst="rect">
            <a:avLst/>
          </a:prstGeom>
        </p:spPr>
      </p:pic>
      <p:pic>
        <p:nvPicPr>
          <p:cNvPr id="8" name="Picture 7">
            <a:extLst>
              <a:ext uri="{FF2B5EF4-FFF2-40B4-BE49-F238E27FC236}">
                <a16:creationId xmlns:a16="http://schemas.microsoft.com/office/drawing/2014/main" id="{3607015D-4A8C-4D4D-8F83-7212FFDDFBBE}"/>
              </a:ext>
            </a:extLst>
          </p:cNvPr>
          <p:cNvPicPr>
            <a:picLocks noChangeAspect="1"/>
          </p:cNvPicPr>
          <p:nvPr/>
        </p:nvPicPr>
        <p:blipFill>
          <a:blip r:embed="rId4"/>
          <a:stretch>
            <a:fillRect/>
          </a:stretch>
        </p:blipFill>
        <p:spPr>
          <a:xfrm>
            <a:off x="3983232" y="2216858"/>
            <a:ext cx="1603317" cy="1603317"/>
          </a:xfrm>
          <a:prstGeom prst="rect">
            <a:avLst/>
          </a:prstGeom>
        </p:spPr>
      </p:pic>
      <p:pic>
        <p:nvPicPr>
          <p:cNvPr id="10" name="Picture 9">
            <a:extLst>
              <a:ext uri="{FF2B5EF4-FFF2-40B4-BE49-F238E27FC236}">
                <a16:creationId xmlns:a16="http://schemas.microsoft.com/office/drawing/2014/main" id="{9F58EE7D-3EB7-4187-BB81-D515DEA0696E}"/>
              </a:ext>
            </a:extLst>
          </p:cNvPr>
          <p:cNvPicPr>
            <a:picLocks noChangeAspect="1"/>
          </p:cNvPicPr>
          <p:nvPr/>
        </p:nvPicPr>
        <p:blipFill>
          <a:blip r:embed="rId5"/>
          <a:stretch>
            <a:fillRect/>
          </a:stretch>
        </p:blipFill>
        <p:spPr>
          <a:xfrm>
            <a:off x="2180041" y="2197696"/>
            <a:ext cx="1603317" cy="1603317"/>
          </a:xfrm>
          <a:prstGeom prst="rect">
            <a:avLst/>
          </a:prstGeom>
        </p:spPr>
      </p:pic>
      <p:pic>
        <p:nvPicPr>
          <p:cNvPr id="12" name="Picture 11">
            <a:extLst>
              <a:ext uri="{FF2B5EF4-FFF2-40B4-BE49-F238E27FC236}">
                <a16:creationId xmlns:a16="http://schemas.microsoft.com/office/drawing/2014/main" id="{EA32F0FB-ED49-4EF0-9B8B-E41EB311FE76}"/>
              </a:ext>
            </a:extLst>
          </p:cNvPr>
          <p:cNvPicPr>
            <a:picLocks noChangeAspect="1"/>
          </p:cNvPicPr>
          <p:nvPr/>
        </p:nvPicPr>
        <p:blipFill>
          <a:blip r:embed="rId6"/>
          <a:stretch>
            <a:fillRect/>
          </a:stretch>
        </p:blipFill>
        <p:spPr>
          <a:xfrm>
            <a:off x="174552" y="2216858"/>
            <a:ext cx="1603317" cy="1603317"/>
          </a:xfrm>
          <a:prstGeom prst="rect">
            <a:avLst/>
          </a:prstGeom>
        </p:spPr>
      </p:pic>
      <p:pic>
        <p:nvPicPr>
          <p:cNvPr id="14" name="Picture 13">
            <a:extLst>
              <a:ext uri="{FF2B5EF4-FFF2-40B4-BE49-F238E27FC236}">
                <a16:creationId xmlns:a16="http://schemas.microsoft.com/office/drawing/2014/main" id="{12182B22-0F13-4552-8C3F-3181FD99AE31}"/>
              </a:ext>
            </a:extLst>
          </p:cNvPr>
          <p:cNvPicPr>
            <a:picLocks noChangeAspect="1"/>
          </p:cNvPicPr>
          <p:nvPr/>
        </p:nvPicPr>
        <p:blipFill>
          <a:blip r:embed="rId7"/>
          <a:stretch>
            <a:fillRect/>
          </a:stretch>
        </p:blipFill>
        <p:spPr>
          <a:xfrm>
            <a:off x="9696252" y="2216857"/>
            <a:ext cx="1603317" cy="1603317"/>
          </a:xfrm>
          <a:prstGeom prst="rect">
            <a:avLst/>
          </a:prstGeom>
        </p:spPr>
      </p:pic>
      <p:sp>
        <p:nvSpPr>
          <p:cNvPr id="17" name="Arrow: Right 16">
            <a:extLst>
              <a:ext uri="{FF2B5EF4-FFF2-40B4-BE49-F238E27FC236}">
                <a16:creationId xmlns:a16="http://schemas.microsoft.com/office/drawing/2014/main" id="{96F1BC8B-78C1-49B6-A678-C3ACD65C4550}"/>
              </a:ext>
            </a:extLst>
          </p:cNvPr>
          <p:cNvSpPr/>
          <p:nvPr/>
        </p:nvSpPr>
        <p:spPr bwMode="gray">
          <a:xfrm>
            <a:off x="9341552" y="2758267"/>
            <a:ext cx="408374" cy="482171"/>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Arrow: Right 17">
            <a:extLst>
              <a:ext uri="{FF2B5EF4-FFF2-40B4-BE49-F238E27FC236}">
                <a16:creationId xmlns:a16="http://schemas.microsoft.com/office/drawing/2014/main" id="{2F3CE9EA-216E-4675-B478-526F5301504D}"/>
              </a:ext>
            </a:extLst>
          </p:cNvPr>
          <p:cNvSpPr/>
          <p:nvPr/>
        </p:nvSpPr>
        <p:spPr bwMode="gray">
          <a:xfrm>
            <a:off x="3813194" y="2777429"/>
            <a:ext cx="408374" cy="482171"/>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Arrow: Right 18">
            <a:extLst>
              <a:ext uri="{FF2B5EF4-FFF2-40B4-BE49-F238E27FC236}">
                <a16:creationId xmlns:a16="http://schemas.microsoft.com/office/drawing/2014/main" id="{C044F2C3-D148-4D12-9BB6-D1E99DF5E19C}"/>
              </a:ext>
            </a:extLst>
          </p:cNvPr>
          <p:cNvSpPr/>
          <p:nvPr/>
        </p:nvSpPr>
        <p:spPr bwMode="gray">
          <a:xfrm>
            <a:off x="5532874" y="2777429"/>
            <a:ext cx="408374" cy="482171"/>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Arrow: Right 19">
            <a:extLst>
              <a:ext uri="{FF2B5EF4-FFF2-40B4-BE49-F238E27FC236}">
                <a16:creationId xmlns:a16="http://schemas.microsoft.com/office/drawing/2014/main" id="{DE8B3342-9FDF-44A5-964E-A6A5E88F82B0}"/>
              </a:ext>
            </a:extLst>
          </p:cNvPr>
          <p:cNvSpPr/>
          <p:nvPr/>
        </p:nvSpPr>
        <p:spPr bwMode="gray">
          <a:xfrm>
            <a:off x="7437213" y="2758268"/>
            <a:ext cx="408374" cy="482171"/>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0CB99C75-9FDB-4F60-9A68-22423F056B7E}"/>
              </a:ext>
            </a:extLst>
          </p:cNvPr>
          <p:cNvSpPr/>
          <p:nvPr/>
        </p:nvSpPr>
        <p:spPr bwMode="gray">
          <a:xfrm>
            <a:off x="1724194" y="2846955"/>
            <a:ext cx="408374" cy="482171"/>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58902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89B38A-88A9-4846-9786-A8A75E1AC15A}"/>
              </a:ext>
            </a:extLst>
          </p:cNvPr>
          <p:cNvSpPr>
            <a:spLocks noGrp="1"/>
          </p:cNvSpPr>
          <p:nvPr>
            <p:ph type="body" sz="quarter" idx="10"/>
          </p:nvPr>
        </p:nvSpPr>
        <p:spPr>
          <a:xfrm>
            <a:off x="504001" y="1389818"/>
            <a:ext cx="4183411" cy="1522695"/>
          </a:xfrm>
        </p:spPr>
        <p:txBody>
          <a:bodyPr>
            <a:normAutofit lnSpcReduction="10000"/>
          </a:bodyPr>
          <a:lstStyle/>
          <a:p>
            <a:r>
              <a:rPr lang="en-US" dirty="0" err="1">
                <a:solidFill>
                  <a:schemeClr val="accent1"/>
                </a:solidFill>
              </a:rPr>
              <a:t>Welche</a:t>
            </a:r>
            <a:r>
              <a:rPr lang="en-US" dirty="0">
                <a:solidFill>
                  <a:schemeClr val="accent1"/>
                </a:solidFill>
              </a:rPr>
              <a:t> </a:t>
            </a:r>
            <a:r>
              <a:rPr lang="en-US" dirty="0" err="1">
                <a:solidFill>
                  <a:schemeClr val="accent1"/>
                </a:solidFill>
              </a:rPr>
              <a:t>Daten</a:t>
            </a:r>
            <a:r>
              <a:rPr lang="en-US" dirty="0">
                <a:solidFill>
                  <a:schemeClr val="accent1"/>
                </a:solidFill>
              </a:rPr>
              <a:t>:</a:t>
            </a:r>
          </a:p>
          <a:p>
            <a:pPr marL="342900" indent="-342900">
              <a:buFont typeface="Arial" panose="020B0604020202020204" pitchFamily="34" charset="0"/>
              <a:buChar char="•"/>
            </a:pPr>
            <a:r>
              <a:rPr lang="en-US" dirty="0" err="1"/>
              <a:t>Langfristig</a:t>
            </a:r>
            <a:r>
              <a:rPr lang="en-US" dirty="0"/>
              <a:t> </a:t>
            </a:r>
            <a:r>
              <a:rPr lang="en-US" dirty="0" err="1"/>
              <a:t>zu</a:t>
            </a:r>
            <a:r>
              <a:rPr lang="en-US" dirty="0"/>
              <a:t> </a:t>
            </a:r>
            <a:r>
              <a:rPr lang="en-US" dirty="0" err="1"/>
              <a:t>Speichern</a:t>
            </a:r>
            <a:r>
              <a:rPr lang="en-US" dirty="0"/>
              <a:t>:</a:t>
            </a:r>
          </a:p>
          <a:p>
            <a:pPr marL="522864" lvl="1" indent="-342900">
              <a:buFont typeface="Arial" panose="020B0604020202020204" pitchFamily="34" charset="0"/>
              <a:buChar char="•"/>
            </a:pPr>
            <a:r>
              <a:rPr lang="en-US" dirty="0" err="1"/>
              <a:t>Rechnungen</a:t>
            </a:r>
            <a:r>
              <a:rPr lang="en-US" dirty="0"/>
              <a:t> </a:t>
            </a:r>
            <a:r>
              <a:rPr lang="en-US" dirty="0">
                <a:sym typeface="Wingdings" panose="05000000000000000000" pitchFamily="2" charset="2"/>
              </a:rPr>
              <a:t> 10 Jahre</a:t>
            </a:r>
          </a:p>
          <a:p>
            <a:pPr marL="522864" lvl="1" indent="-342900">
              <a:buFont typeface="Arial" panose="020B0604020202020204" pitchFamily="34" charset="0"/>
              <a:buChar char="•"/>
            </a:pPr>
            <a:r>
              <a:rPr lang="en-US" dirty="0" err="1">
                <a:sym typeface="Wingdings" panose="05000000000000000000" pitchFamily="2" charset="2"/>
              </a:rPr>
              <a:t>Personalisierte</a:t>
            </a:r>
            <a:r>
              <a:rPr lang="en-US" dirty="0">
                <a:sym typeface="Wingdings" panose="05000000000000000000" pitchFamily="2" charset="2"/>
              </a:rPr>
              <a:t> </a:t>
            </a:r>
            <a:r>
              <a:rPr lang="en-US" dirty="0" err="1">
                <a:sym typeface="Wingdings" panose="05000000000000000000" pitchFamily="2" charset="2"/>
              </a:rPr>
              <a:t>Daten</a:t>
            </a:r>
            <a:endParaRPr lang="en-US" dirty="0"/>
          </a:p>
        </p:txBody>
      </p:sp>
      <p:sp>
        <p:nvSpPr>
          <p:cNvPr id="3" name="Title 2">
            <a:extLst>
              <a:ext uri="{FF2B5EF4-FFF2-40B4-BE49-F238E27FC236}">
                <a16:creationId xmlns:a16="http://schemas.microsoft.com/office/drawing/2014/main" id="{A6420910-59A1-4AD2-BFE4-B6132548F278}"/>
              </a:ext>
            </a:extLst>
          </p:cNvPr>
          <p:cNvSpPr>
            <a:spLocks noGrp="1"/>
          </p:cNvSpPr>
          <p:nvPr>
            <p:ph type="title"/>
          </p:nvPr>
        </p:nvSpPr>
        <p:spPr/>
        <p:txBody>
          <a:bodyPr/>
          <a:lstStyle/>
          <a:p>
            <a:r>
              <a:rPr lang="en-US" dirty="0" err="1"/>
              <a:t>Daten</a:t>
            </a:r>
            <a:endParaRPr lang="en-DE" dirty="0"/>
          </a:p>
        </p:txBody>
      </p:sp>
      <p:sp>
        <p:nvSpPr>
          <p:cNvPr id="6" name="TextBox 5">
            <a:extLst>
              <a:ext uri="{FF2B5EF4-FFF2-40B4-BE49-F238E27FC236}">
                <a16:creationId xmlns:a16="http://schemas.microsoft.com/office/drawing/2014/main" id="{34D3B0C6-C624-4CBC-B959-3EA37D69A1E2}"/>
              </a:ext>
            </a:extLst>
          </p:cNvPr>
          <p:cNvSpPr txBox="1"/>
          <p:nvPr/>
        </p:nvSpPr>
        <p:spPr>
          <a:xfrm>
            <a:off x="6726563" y="3881761"/>
            <a:ext cx="4714043" cy="152349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err="1">
                <a:solidFill>
                  <a:schemeClr val="accent1"/>
                </a:solidFill>
                <a:ea typeface="Arial Unicode MS" pitchFamily="34" charset="-128"/>
                <a:cs typeface="Arial Unicode MS" pitchFamily="34" charset="-128"/>
              </a:rPr>
              <a:t>Umfang</a:t>
            </a:r>
            <a:r>
              <a:rPr lang="en-US" sz="1800" kern="0" dirty="0">
                <a:solidFill>
                  <a:schemeClr val="accent1"/>
                </a:solidFill>
                <a:ea typeface="Arial Unicode MS" pitchFamily="34" charset="-128"/>
                <a:cs typeface="Arial Unicode MS" pitchFamily="34" charset="-128"/>
              </a:rPr>
              <a:t> der </a:t>
            </a:r>
            <a:r>
              <a:rPr lang="en-US" sz="1800" kern="0" dirty="0" err="1">
                <a:solidFill>
                  <a:schemeClr val="accent1"/>
                </a:solidFill>
                <a:ea typeface="Arial Unicode MS" pitchFamily="34" charset="-128"/>
                <a:cs typeface="Arial Unicode MS" pitchFamily="34" charset="-128"/>
              </a:rPr>
              <a:t>Daten</a:t>
            </a:r>
            <a:r>
              <a:rPr lang="en-US" sz="1800" kern="0" dirty="0">
                <a:solidFill>
                  <a:schemeClr val="accent1"/>
                </a:solidFill>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Ca. 10 MB pro Kino an </a:t>
            </a:r>
            <a:r>
              <a:rPr lang="en-US" sz="1800" kern="0" dirty="0" err="1">
                <a:ea typeface="Arial Unicode MS" pitchFamily="34" charset="-128"/>
                <a:cs typeface="Arial Unicode MS" pitchFamily="34" charset="-128"/>
              </a:rPr>
              <a:t>Datenbankspeicher</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Ca. 10 GB </a:t>
            </a:r>
            <a:r>
              <a:rPr lang="en-US" sz="1800" kern="0" dirty="0" err="1">
                <a:ea typeface="Arial Unicode MS" pitchFamily="34" charset="-128"/>
                <a:cs typeface="Arial Unicode MS" pitchFamily="34" charset="-128"/>
              </a:rPr>
              <a:t>Dokumente</a:t>
            </a:r>
            <a:r>
              <a:rPr lang="en-US" sz="1800" kern="0" dirty="0">
                <a:ea typeface="Arial Unicode MS" pitchFamily="34" charset="-128"/>
                <a:cs typeface="Arial Unicode MS" pitchFamily="34" charset="-128"/>
              </a:rPr>
              <a:t> pro Kino</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kern="0" dirty="0" err="1">
                <a:ea typeface="Arial Unicode MS" pitchFamily="34" charset="-128"/>
                <a:cs typeface="Arial Unicode MS" pitchFamily="34" charset="-128"/>
              </a:rPr>
              <a:t>Daten</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für</a:t>
            </a:r>
            <a:r>
              <a:rPr lang="en-US" sz="1800" kern="0" dirty="0">
                <a:ea typeface="Arial Unicode MS" pitchFamily="34" charset="-128"/>
                <a:cs typeface="Arial Unicode MS" pitchFamily="34" charset="-128"/>
              </a:rPr>
              <a:t> ca. 10.000 </a:t>
            </a:r>
            <a:r>
              <a:rPr lang="en-US" sz="1800" kern="0" dirty="0" err="1">
                <a:ea typeface="Arial Unicode MS" pitchFamily="34" charset="-128"/>
                <a:cs typeface="Arial Unicode MS" pitchFamily="34" charset="-128"/>
              </a:rPr>
              <a:t>Kunden</a:t>
            </a:r>
            <a:r>
              <a:rPr lang="en-US" sz="1800" kern="0" dirty="0">
                <a:ea typeface="Arial Unicode MS" pitchFamily="34" charset="-128"/>
                <a:cs typeface="Arial Unicode MS" pitchFamily="34" charset="-128"/>
              </a:rPr>
              <a:t> Pro Kino</a:t>
            </a:r>
            <a:endParaRPr lang="en-DE" sz="1800" kern="0" dirty="0" err="1">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2F0EFEF1-686D-4436-AA97-8ACE0D2B4633}"/>
              </a:ext>
            </a:extLst>
          </p:cNvPr>
          <p:cNvPicPr>
            <a:picLocks noChangeAspect="1"/>
          </p:cNvPicPr>
          <p:nvPr/>
        </p:nvPicPr>
        <p:blipFill>
          <a:blip r:embed="rId2"/>
          <a:stretch>
            <a:fillRect/>
          </a:stretch>
        </p:blipFill>
        <p:spPr>
          <a:xfrm>
            <a:off x="1263399" y="2927379"/>
            <a:ext cx="3151638" cy="3151638"/>
          </a:xfrm>
          <a:prstGeom prst="rect">
            <a:avLst/>
          </a:prstGeom>
        </p:spPr>
      </p:pic>
      <p:pic>
        <p:nvPicPr>
          <p:cNvPr id="8" name="Picture 7">
            <a:extLst>
              <a:ext uri="{FF2B5EF4-FFF2-40B4-BE49-F238E27FC236}">
                <a16:creationId xmlns:a16="http://schemas.microsoft.com/office/drawing/2014/main" id="{0F9100C7-8A10-410B-A4ED-E0B3F03520AB}"/>
              </a:ext>
            </a:extLst>
          </p:cNvPr>
          <p:cNvPicPr>
            <a:picLocks noChangeAspect="1"/>
          </p:cNvPicPr>
          <p:nvPr/>
        </p:nvPicPr>
        <p:blipFill>
          <a:blip r:embed="rId3"/>
          <a:stretch>
            <a:fillRect/>
          </a:stretch>
        </p:blipFill>
        <p:spPr>
          <a:xfrm>
            <a:off x="5931947" y="277362"/>
            <a:ext cx="3151638" cy="3151638"/>
          </a:xfrm>
          <a:prstGeom prst="rect">
            <a:avLst/>
          </a:prstGeom>
        </p:spPr>
      </p:pic>
    </p:spTree>
    <p:extLst>
      <p:ext uri="{BB962C8B-B14F-4D97-AF65-F5344CB8AC3E}">
        <p14:creationId xmlns:p14="http://schemas.microsoft.com/office/powerpoint/2010/main" val="2047828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4AC51-670F-431C-8013-FA06ACD43D07}"/>
              </a:ext>
            </a:extLst>
          </p:cNvPr>
          <p:cNvSpPr>
            <a:spLocks noGrp="1"/>
          </p:cNvSpPr>
          <p:nvPr>
            <p:ph type="body" sz="quarter" idx="10"/>
          </p:nvPr>
        </p:nvSpPr>
        <p:spPr>
          <a:xfrm>
            <a:off x="1704512" y="1494401"/>
            <a:ext cx="3952591" cy="581662"/>
          </a:xfrm>
        </p:spPr>
        <p:txBody>
          <a:bodyPr>
            <a:normAutofit lnSpcReduction="10000"/>
          </a:bodyPr>
          <a:lstStyle/>
          <a:p>
            <a:r>
              <a:rPr lang="en-US" dirty="0">
                <a:solidFill>
                  <a:schemeClr val="accent1"/>
                </a:solidFill>
              </a:rPr>
              <a:t>Eine </a:t>
            </a:r>
            <a:r>
              <a:rPr lang="en-US" dirty="0" err="1">
                <a:solidFill>
                  <a:schemeClr val="accent1"/>
                </a:solidFill>
              </a:rPr>
              <a:t>Suche</a:t>
            </a:r>
            <a:r>
              <a:rPr lang="en-US" dirty="0">
                <a:solidFill>
                  <a:schemeClr val="accent1"/>
                </a:solidFill>
              </a:rPr>
              <a:t> </a:t>
            </a:r>
            <a:r>
              <a:rPr lang="en-US" dirty="0" err="1">
                <a:solidFill>
                  <a:schemeClr val="accent1"/>
                </a:solidFill>
              </a:rPr>
              <a:t>darf</a:t>
            </a:r>
            <a:r>
              <a:rPr lang="en-US" dirty="0">
                <a:solidFill>
                  <a:schemeClr val="accent1"/>
                </a:solidFill>
              </a:rPr>
              <a:t> max. 3 </a:t>
            </a:r>
            <a:r>
              <a:rPr lang="en-US" dirty="0" err="1">
                <a:solidFill>
                  <a:schemeClr val="accent1"/>
                </a:solidFill>
              </a:rPr>
              <a:t>Sekunden</a:t>
            </a:r>
            <a:r>
              <a:rPr lang="en-US" dirty="0">
                <a:solidFill>
                  <a:schemeClr val="accent1"/>
                </a:solidFill>
              </a:rPr>
              <a:t> </a:t>
            </a:r>
            <a:r>
              <a:rPr lang="en-US" dirty="0" err="1">
                <a:solidFill>
                  <a:schemeClr val="accent1"/>
                </a:solidFill>
              </a:rPr>
              <a:t>dauern</a:t>
            </a:r>
            <a:endParaRPr lang="en-DE" dirty="0">
              <a:solidFill>
                <a:schemeClr val="accent1"/>
              </a:solidFill>
            </a:endParaRPr>
          </a:p>
        </p:txBody>
      </p:sp>
      <p:sp>
        <p:nvSpPr>
          <p:cNvPr id="3" name="Title 2">
            <a:extLst>
              <a:ext uri="{FF2B5EF4-FFF2-40B4-BE49-F238E27FC236}">
                <a16:creationId xmlns:a16="http://schemas.microsoft.com/office/drawing/2014/main" id="{7A3C53CB-3D07-4455-A49F-70F84DF643F3}"/>
              </a:ext>
            </a:extLst>
          </p:cNvPr>
          <p:cNvSpPr>
            <a:spLocks noGrp="1"/>
          </p:cNvSpPr>
          <p:nvPr>
            <p:ph type="title"/>
          </p:nvPr>
        </p:nvSpPr>
        <p:spPr/>
        <p:txBody>
          <a:bodyPr/>
          <a:lstStyle/>
          <a:p>
            <a:r>
              <a:rPr lang="en-US" dirty="0" err="1"/>
              <a:t>Leistungen</a:t>
            </a:r>
            <a:endParaRPr lang="en-DE" dirty="0"/>
          </a:p>
        </p:txBody>
      </p:sp>
      <p:sp>
        <p:nvSpPr>
          <p:cNvPr id="4" name="TextBox 3">
            <a:extLst>
              <a:ext uri="{FF2B5EF4-FFF2-40B4-BE49-F238E27FC236}">
                <a16:creationId xmlns:a16="http://schemas.microsoft.com/office/drawing/2014/main" id="{22C7E2AE-4F59-49FE-9B47-92623EA65DDF}"/>
              </a:ext>
            </a:extLst>
          </p:cNvPr>
          <p:cNvSpPr txBox="1"/>
          <p:nvPr/>
        </p:nvSpPr>
        <p:spPr>
          <a:xfrm>
            <a:off x="8052047" y="2875002"/>
            <a:ext cx="3275860"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err="1">
                <a:solidFill>
                  <a:schemeClr val="accent1"/>
                </a:solidFill>
                <a:ea typeface="Arial Unicode MS" pitchFamily="34" charset="-128"/>
                <a:cs typeface="Arial Unicode MS" pitchFamily="34" charset="-128"/>
              </a:rPr>
              <a:t>Ticketkontrolle</a:t>
            </a:r>
            <a:r>
              <a:rPr lang="en-US" sz="1800" kern="0" dirty="0">
                <a:solidFill>
                  <a:schemeClr val="accent1"/>
                </a:solidFill>
                <a:ea typeface="Arial Unicode MS" pitchFamily="34" charset="-128"/>
                <a:cs typeface="Arial Unicode MS" pitchFamily="34" charset="-128"/>
              </a:rPr>
              <a:t> </a:t>
            </a:r>
            <a:r>
              <a:rPr lang="en-US" sz="1800" kern="0" dirty="0" err="1">
                <a:solidFill>
                  <a:schemeClr val="accent1"/>
                </a:solidFill>
                <a:ea typeface="Arial Unicode MS" pitchFamily="34" charset="-128"/>
                <a:cs typeface="Arial Unicode MS" pitchFamily="34" charset="-128"/>
              </a:rPr>
              <a:t>darf</a:t>
            </a:r>
            <a:r>
              <a:rPr lang="en-US" sz="1800" kern="0" dirty="0">
                <a:solidFill>
                  <a:schemeClr val="accent1"/>
                </a:solidFill>
                <a:ea typeface="Arial Unicode MS" pitchFamily="34" charset="-128"/>
                <a:cs typeface="Arial Unicode MS" pitchFamily="34" charset="-128"/>
              </a:rPr>
              <a:t> max. 8 </a:t>
            </a:r>
            <a:r>
              <a:rPr lang="en-US" sz="1800" kern="0" dirty="0" err="1">
                <a:solidFill>
                  <a:schemeClr val="accent1"/>
                </a:solidFill>
                <a:ea typeface="Arial Unicode MS" pitchFamily="34" charset="-128"/>
                <a:cs typeface="Arial Unicode MS" pitchFamily="34" charset="-128"/>
              </a:rPr>
              <a:t>Sekunden</a:t>
            </a:r>
            <a:r>
              <a:rPr lang="en-US" sz="1800" kern="0" dirty="0">
                <a:solidFill>
                  <a:schemeClr val="accent1"/>
                </a:solidFill>
                <a:ea typeface="Arial Unicode MS" pitchFamily="34" charset="-128"/>
                <a:cs typeface="Arial Unicode MS" pitchFamily="34" charset="-128"/>
              </a:rPr>
              <a:t> </a:t>
            </a:r>
            <a:r>
              <a:rPr lang="en-US" sz="1800" kern="0" dirty="0" err="1">
                <a:solidFill>
                  <a:schemeClr val="accent1"/>
                </a:solidFill>
                <a:ea typeface="Arial Unicode MS" pitchFamily="34" charset="-128"/>
                <a:cs typeface="Arial Unicode MS" pitchFamily="34" charset="-128"/>
              </a:rPr>
              <a:t>dauern</a:t>
            </a:r>
            <a:endParaRPr lang="en-DE" sz="1800" kern="0" dirty="0" err="1">
              <a:solidFill>
                <a:schemeClr val="accent1"/>
              </a:solidFil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E49B071A-882D-406B-8A4E-31387E878694}"/>
              </a:ext>
            </a:extLst>
          </p:cNvPr>
          <p:cNvSpPr txBox="1"/>
          <p:nvPr/>
        </p:nvSpPr>
        <p:spPr>
          <a:xfrm>
            <a:off x="3000653" y="5363599"/>
            <a:ext cx="3622089"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err="1">
                <a:solidFill>
                  <a:schemeClr val="accent1"/>
                </a:solidFill>
                <a:ea typeface="Arial Unicode MS" pitchFamily="34" charset="-128"/>
                <a:cs typeface="Arial Unicode MS" pitchFamily="34" charset="-128"/>
              </a:rPr>
              <a:t>Buchungsprozess</a:t>
            </a:r>
            <a:r>
              <a:rPr lang="en-US" sz="1800" kern="0" dirty="0">
                <a:solidFill>
                  <a:schemeClr val="accent1"/>
                </a:solidFill>
                <a:ea typeface="Arial Unicode MS" pitchFamily="34" charset="-128"/>
                <a:cs typeface="Arial Unicode MS" pitchFamily="34" charset="-128"/>
              </a:rPr>
              <a:t> </a:t>
            </a:r>
            <a:r>
              <a:rPr lang="en-US" sz="1800" kern="0" dirty="0" err="1">
                <a:solidFill>
                  <a:schemeClr val="accent1"/>
                </a:solidFill>
                <a:ea typeface="Arial Unicode MS" pitchFamily="34" charset="-128"/>
                <a:cs typeface="Arial Unicode MS" pitchFamily="34" charset="-128"/>
              </a:rPr>
              <a:t>darf</a:t>
            </a:r>
            <a:r>
              <a:rPr lang="en-US" sz="1800" kern="0" dirty="0">
                <a:solidFill>
                  <a:schemeClr val="accent1"/>
                </a:solidFill>
                <a:ea typeface="Arial Unicode MS" pitchFamily="34" charset="-128"/>
                <a:cs typeface="Arial Unicode MS" pitchFamily="34" charset="-128"/>
              </a:rPr>
              <a:t> max. 4 </a:t>
            </a:r>
            <a:r>
              <a:rPr lang="en-US" sz="1800" kern="0" dirty="0" err="1">
                <a:solidFill>
                  <a:schemeClr val="accent1"/>
                </a:solidFill>
                <a:ea typeface="Arial Unicode MS" pitchFamily="34" charset="-128"/>
                <a:cs typeface="Arial Unicode MS" pitchFamily="34" charset="-128"/>
              </a:rPr>
              <a:t>Minuten</a:t>
            </a:r>
            <a:r>
              <a:rPr lang="en-US" sz="1800" kern="0" dirty="0">
                <a:solidFill>
                  <a:schemeClr val="accent1"/>
                </a:solidFill>
                <a:ea typeface="Arial Unicode MS" pitchFamily="34" charset="-128"/>
                <a:cs typeface="Arial Unicode MS" pitchFamily="34" charset="-128"/>
              </a:rPr>
              <a:t> </a:t>
            </a:r>
            <a:r>
              <a:rPr lang="en-US" sz="1800" kern="0" dirty="0" err="1">
                <a:solidFill>
                  <a:schemeClr val="accent1"/>
                </a:solidFill>
                <a:ea typeface="Arial Unicode MS" pitchFamily="34" charset="-128"/>
                <a:cs typeface="Arial Unicode MS" pitchFamily="34" charset="-128"/>
              </a:rPr>
              <a:t>dauern</a:t>
            </a:r>
            <a:endParaRPr lang="en-DE" sz="1800" kern="0" dirty="0" err="1">
              <a:solidFill>
                <a:schemeClr val="accent1"/>
              </a:solidFill>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73D98B0B-A53F-4A12-A384-1F757E636575}"/>
              </a:ext>
            </a:extLst>
          </p:cNvPr>
          <p:cNvPicPr>
            <a:picLocks noChangeAspect="1"/>
          </p:cNvPicPr>
          <p:nvPr/>
        </p:nvPicPr>
        <p:blipFill>
          <a:blip r:embed="rId2"/>
          <a:stretch>
            <a:fillRect/>
          </a:stretch>
        </p:blipFill>
        <p:spPr>
          <a:xfrm>
            <a:off x="4572060" y="1903473"/>
            <a:ext cx="3051054" cy="3051054"/>
          </a:xfrm>
          <a:prstGeom prst="rect">
            <a:avLst/>
          </a:prstGeom>
        </p:spPr>
      </p:pic>
      <p:pic>
        <p:nvPicPr>
          <p:cNvPr id="9" name="Picture 8">
            <a:extLst>
              <a:ext uri="{FF2B5EF4-FFF2-40B4-BE49-F238E27FC236}">
                <a16:creationId xmlns:a16="http://schemas.microsoft.com/office/drawing/2014/main" id="{D973B603-0A4B-4AC0-ABB7-222E172DC2EC}"/>
              </a:ext>
            </a:extLst>
          </p:cNvPr>
          <p:cNvPicPr>
            <a:picLocks noChangeAspect="1"/>
          </p:cNvPicPr>
          <p:nvPr/>
        </p:nvPicPr>
        <p:blipFill>
          <a:blip r:embed="rId3"/>
          <a:stretch>
            <a:fillRect/>
          </a:stretch>
        </p:blipFill>
        <p:spPr>
          <a:xfrm>
            <a:off x="1011072" y="4634145"/>
            <a:ext cx="1696618" cy="1694978"/>
          </a:xfrm>
          <a:prstGeom prst="rect">
            <a:avLst/>
          </a:prstGeom>
        </p:spPr>
      </p:pic>
      <p:pic>
        <p:nvPicPr>
          <p:cNvPr id="11" name="Picture 10">
            <a:extLst>
              <a:ext uri="{FF2B5EF4-FFF2-40B4-BE49-F238E27FC236}">
                <a16:creationId xmlns:a16="http://schemas.microsoft.com/office/drawing/2014/main" id="{5C6AD303-C9B0-42E5-A9BE-17A4BCADD601}"/>
              </a:ext>
            </a:extLst>
          </p:cNvPr>
          <p:cNvPicPr>
            <a:picLocks noChangeAspect="1"/>
          </p:cNvPicPr>
          <p:nvPr/>
        </p:nvPicPr>
        <p:blipFill>
          <a:blip r:embed="rId4"/>
          <a:stretch>
            <a:fillRect/>
          </a:stretch>
        </p:blipFill>
        <p:spPr>
          <a:xfrm>
            <a:off x="10759736" y="2478670"/>
            <a:ext cx="1346662" cy="1346662"/>
          </a:xfrm>
          <a:prstGeom prst="rect">
            <a:avLst/>
          </a:prstGeom>
        </p:spPr>
      </p:pic>
      <p:pic>
        <p:nvPicPr>
          <p:cNvPr id="13" name="Picture 12">
            <a:extLst>
              <a:ext uri="{FF2B5EF4-FFF2-40B4-BE49-F238E27FC236}">
                <a16:creationId xmlns:a16="http://schemas.microsoft.com/office/drawing/2014/main" id="{5C158694-0FD9-4F16-AB85-F0BA94CEAD34}"/>
              </a:ext>
            </a:extLst>
          </p:cNvPr>
          <p:cNvPicPr>
            <a:picLocks noChangeAspect="1"/>
          </p:cNvPicPr>
          <p:nvPr/>
        </p:nvPicPr>
        <p:blipFill>
          <a:blip r:embed="rId5"/>
          <a:stretch>
            <a:fillRect/>
          </a:stretch>
        </p:blipFill>
        <p:spPr>
          <a:xfrm>
            <a:off x="397080" y="1075777"/>
            <a:ext cx="1227984" cy="1227984"/>
          </a:xfrm>
          <a:prstGeom prst="rect">
            <a:avLst/>
          </a:prstGeom>
        </p:spPr>
      </p:pic>
    </p:spTree>
    <p:extLst>
      <p:ext uri="{BB962C8B-B14F-4D97-AF65-F5344CB8AC3E}">
        <p14:creationId xmlns:p14="http://schemas.microsoft.com/office/powerpoint/2010/main" val="1256214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F1C2F7-F7C7-4F53-B7DE-588CEB53F2DF}"/>
              </a:ext>
            </a:extLst>
          </p:cNvPr>
          <p:cNvSpPr>
            <a:spLocks noGrp="1"/>
          </p:cNvSpPr>
          <p:nvPr>
            <p:ph type="body" sz="quarter" idx="10"/>
          </p:nvPr>
        </p:nvSpPr>
        <p:spPr>
          <a:xfrm>
            <a:off x="6436315" y="2871186"/>
            <a:ext cx="5254162" cy="3830889"/>
          </a:xfrm>
        </p:spPr>
        <p:txBody>
          <a:bodyPr/>
          <a:lstStyle/>
          <a:p>
            <a:r>
              <a:rPr lang="en-US" dirty="0">
                <a:solidFill>
                  <a:schemeClr val="accent1"/>
                </a:solidFill>
              </a:rPr>
              <a:t>Art der </a:t>
            </a:r>
            <a:r>
              <a:rPr lang="en-US" dirty="0" err="1">
                <a:solidFill>
                  <a:schemeClr val="accent1"/>
                </a:solidFill>
              </a:rPr>
              <a:t>Nutzung</a:t>
            </a:r>
            <a:r>
              <a:rPr lang="en-US" dirty="0">
                <a:solidFill>
                  <a:schemeClr val="accent1"/>
                </a:solidFill>
              </a:rPr>
              <a:t>:</a:t>
            </a:r>
          </a:p>
          <a:p>
            <a:pPr marL="342900" indent="-342900">
              <a:buFont typeface="Arial" panose="020B0604020202020204" pitchFamily="34" charset="0"/>
              <a:buChar char="•"/>
            </a:pPr>
            <a:r>
              <a:rPr lang="en-US" dirty="0" err="1"/>
              <a:t>Mitarbeiterseite</a:t>
            </a:r>
            <a:r>
              <a:rPr lang="en-US" dirty="0"/>
              <a:t>:</a:t>
            </a:r>
          </a:p>
          <a:p>
            <a:pPr marL="522864" lvl="1" indent="-342900">
              <a:buFont typeface="Arial" panose="020B0604020202020204" pitchFamily="34" charset="0"/>
              <a:buChar char="•"/>
            </a:pPr>
            <a:r>
              <a:rPr lang="en-US" dirty="0" err="1"/>
              <a:t>Täglich</a:t>
            </a:r>
            <a:endParaRPr lang="en-US" dirty="0"/>
          </a:p>
          <a:p>
            <a:pPr marL="522864" lvl="1" indent="-342900">
              <a:buFont typeface="Arial" panose="020B0604020202020204" pitchFamily="34" charset="0"/>
              <a:buChar char="•"/>
            </a:pPr>
            <a:r>
              <a:rPr lang="en-US" dirty="0" err="1"/>
              <a:t>Beruflich</a:t>
            </a:r>
            <a:endParaRPr lang="en-US" dirty="0"/>
          </a:p>
          <a:p>
            <a:pPr marL="522864" lvl="1" indent="-342900">
              <a:buFont typeface="Arial" panose="020B0604020202020204" pitchFamily="34" charset="0"/>
              <a:buChar char="•"/>
            </a:pPr>
            <a:r>
              <a:rPr lang="en-US" dirty="0" err="1"/>
              <a:t>Nutzung</a:t>
            </a:r>
            <a:r>
              <a:rPr lang="en-US" dirty="0"/>
              <a:t> </a:t>
            </a:r>
            <a:r>
              <a:rPr lang="en-US" dirty="0" err="1"/>
              <a:t>mit</a:t>
            </a:r>
            <a:r>
              <a:rPr lang="en-US" dirty="0"/>
              <a:t> </a:t>
            </a:r>
            <a:r>
              <a:rPr lang="en-US" dirty="0" err="1"/>
              <a:t>geringem</a:t>
            </a:r>
            <a:r>
              <a:rPr lang="en-US" dirty="0"/>
              <a:t> IT-Wissen</a:t>
            </a:r>
          </a:p>
          <a:p>
            <a:pPr marL="342900" indent="-342900">
              <a:buFont typeface="Arial" panose="020B0604020202020204" pitchFamily="34" charset="0"/>
              <a:buChar char="•"/>
            </a:pPr>
            <a:r>
              <a:rPr lang="en-US" dirty="0" err="1"/>
              <a:t>Kundenseite</a:t>
            </a:r>
            <a:r>
              <a:rPr lang="en-US" dirty="0"/>
              <a:t>:</a:t>
            </a:r>
          </a:p>
          <a:p>
            <a:pPr marL="522864" lvl="1" indent="-342900">
              <a:buFont typeface="Arial" panose="020B0604020202020204" pitchFamily="34" charset="0"/>
              <a:buChar char="•"/>
            </a:pPr>
            <a:r>
              <a:rPr lang="en-US" dirty="0" err="1"/>
              <a:t>Seltene</a:t>
            </a:r>
            <a:r>
              <a:rPr lang="en-US" dirty="0"/>
              <a:t> </a:t>
            </a:r>
            <a:r>
              <a:rPr lang="en-US" dirty="0" err="1"/>
              <a:t>Nutzung</a:t>
            </a:r>
            <a:endParaRPr lang="en-US" dirty="0"/>
          </a:p>
          <a:p>
            <a:pPr marL="522864" lvl="1" indent="-342900">
              <a:buFont typeface="Arial" panose="020B0604020202020204" pitchFamily="34" charset="0"/>
              <a:buChar char="•"/>
            </a:pPr>
            <a:r>
              <a:rPr lang="en-US" dirty="0"/>
              <a:t>Privat (</a:t>
            </a:r>
            <a:r>
              <a:rPr lang="en-US" dirty="0" err="1"/>
              <a:t>Freizeit</a:t>
            </a:r>
            <a:r>
              <a:rPr lang="en-US" dirty="0"/>
              <a:t>)</a:t>
            </a:r>
          </a:p>
          <a:p>
            <a:pPr marL="522864" lvl="1" indent="-342900">
              <a:buFont typeface="Arial" panose="020B0604020202020204" pitchFamily="34" charset="0"/>
              <a:buChar char="•"/>
            </a:pPr>
            <a:r>
              <a:rPr lang="en-US" dirty="0" err="1"/>
              <a:t>Nutzung</a:t>
            </a:r>
            <a:r>
              <a:rPr lang="en-US" dirty="0"/>
              <a:t> </a:t>
            </a:r>
            <a:r>
              <a:rPr lang="en-US" dirty="0" err="1"/>
              <a:t>ohne</a:t>
            </a:r>
            <a:r>
              <a:rPr lang="en-US" dirty="0"/>
              <a:t> IT-</a:t>
            </a:r>
            <a:r>
              <a:rPr lang="en-US" dirty="0" err="1"/>
              <a:t>Kenntnisse</a:t>
            </a:r>
            <a:endParaRPr lang="en-US" dirty="0"/>
          </a:p>
          <a:p>
            <a:pPr marL="522864"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4A7FCD8-392A-4E42-9E62-7CD47D9E3166}"/>
              </a:ext>
            </a:extLst>
          </p:cNvPr>
          <p:cNvSpPr>
            <a:spLocks noGrp="1"/>
          </p:cNvSpPr>
          <p:nvPr>
            <p:ph type="title"/>
          </p:nvPr>
        </p:nvSpPr>
        <p:spPr/>
        <p:txBody>
          <a:bodyPr/>
          <a:lstStyle/>
          <a:p>
            <a:r>
              <a:rPr lang="en-US" dirty="0" err="1"/>
              <a:t>Benutzeroberfläche</a:t>
            </a:r>
            <a:endParaRPr lang="en-DE" dirty="0"/>
          </a:p>
        </p:txBody>
      </p:sp>
      <p:sp>
        <p:nvSpPr>
          <p:cNvPr id="4" name="TextBox 3">
            <a:extLst>
              <a:ext uri="{FF2B5EF4-FFF2-40B4-BE49-F238E27FC236}">
                <a16:creationId xmlns:a16="http://schemas.microsoft.com/office/drawing/2014/main" id="{207BBA92-583A-4B20-A2D2-1A0A10BA38F5}"/>
              </a:ext>
            </a:extLst>
          </p:cNvPr>
          <p:cNvSpPr txBox="1"/>
          <p:nvPr/>
        </p:nvSpPr>
        <p:spPr>
          <a:xfrm>
            <a:off x="848096" y="2871186"/>
            <a:ext cx="3648722" cy="32316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kern="0" dirty="0" err="1">
                <a:solidFill>
                  <a:schemeClr val="accent1"/>
                </a:solidFill>
                <a:ea typeface="Arial Unicode MS" pitchFamily="34" charset="-128"/>
                <a:cs typeface="Arial Unicode MS" pitchFamily="34" charset="-128"/>
              </a:rPr>
              <a:t>Eigenschaften</a:t>
            </a:r>
            <a:r>
              <a:rPr lang="en-US" sz="2000" kern="0" dirty="0">
                <a:solidFill>
                  <a:schemeClr val="accent1"/>
                </a:solidFill>
                <a:ea typeface="Arial Unicode MS" pitchFamily="34" charset="-128"/>
                <a:cs typeface="Arial Unicode MS" pitchFamily="34" charset="-128"/>
              </a:rPr>
              <a:t>:</a:t>
            </a:r>
          </a:p>
          <a:p>
            <a:pPr marL="342900" indent="-342900" fontAlgn="base">
              <a:spcBef>
                <a:spcPct val="500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Mitarbeiter:</a:t>
            </a:r>
          </a:p>
          <a:p>
            <a:pPr marL="887288" lvl="1" indent="-342900" fontAlgn="base">
              <a:spcBef>
                <a:spcPct val="50000"/>
              </a:spcBef>
              <a:spcAft>
                <a:spcPct val="0"/>
              </a:spcAft>
              <a:buClr>
                <a:srgbClr val="F0AB00"/>
              </a:buClr>
              <a:buSzPct val="80000"/>
              <a:buFont typeface="Arial" panose="020B0604020202020204" pitchFamily="34" charset="0"/>
              <a:buChar char="•"/>
            </a:pPr>
            <a:r>
              <a:rPr lang="en-US" sz="2000" kern="0" dirty="0" err="1">
                <a:ea typeface="Arial Unicode MS" pitchFamily="34" charset="-128"/>
                <a:cs typeface="Arial Unicode MS" pitchFamily="34" charset="-128"/>
              </a:rPr>
              <a:t>Grundlegende</a:t>
            </a: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Kenntnisse</a:t>
            </a: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nötig</a:t>
            </a:r>
            <a:endParaRPr lang="en-US" sz="20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Font typeface="Arial" panose="020B0604020202020204" pitchFamily="34" charset="0"/>
              <a:buChar char="•"/>
            </a:pPr>
            <a:r>
              <a:rPr lang="en-US" sz="2000" kern="0" dirty="0" err="1">
                <a:ea typeface="Arial Unicode MS" pitchFamily="34" charset="-128"/>
                <a:cs typeface="Arial Unicode MS" pitchFamily="34" charset="-128"/>
              </a:rPr>
              <a:t>Kunden</a:t>
            </a:r>
            <a:r>
              <a:rPr lang="en-US" sz="2000" kern="0" dirty="0">
                <a:ea typeface="Arial Unicode MS" pitchFamily="34" charset="-128"/>
                <a:cs typeface="Arial Unicode MS" pitchFamily="34" charset="-128"/>
              </a:rPr>
              <a:t>:</a:t>
            </a:r>
          </a:p>
          <a:p>
            <a:pPr marL="887288" lvl="1" indent="-342900" fontAlgn="base">
              <a:spcBef>
                <a:spcPct val="50000"/>
              </a:spcBef>
              <a:spcAft>
                <a:spcPct val="0"/>
              </a:spcAft>
              <a:buClr>
                <a:srgbClr val="F0AB00"/>
              </a:buClr>
              <a:buSzPct val="80000"/>
              <a:buFont typeface="Arial" panose="020B0604020202020204" pitchFamily="34" charset="0"/>
              <a:buChar char="•"/>
            </a:pPr>
            <a:r>
              <a:rPr lang="en-US" sz="2000" kern="0" dirty="0" err="1">
                <a:ea typeface="Arial Unicode MS" pitchFamily="34" charset="-128"/>
                <a:cs typeface="Arial Unicode MS" pitchFamily="34" charset="-128"/>
              </a:rPr>
              <a:t>Wenig</a:t>
            </a: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Erfahrungen</a:t>
            </a: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mit</a:t>
            </a:r>
            <a:r>
              <a:rPr lang="en-US" sz="2000" kern="0" dirty="0">
                <a:ea typeface="Arial Unicode MS" pitchFamily="34" charset="-128"/>
                <a:cs typeface="Arial Unicode MS" pitchFamily="34" charset="-128"/>
              </a:rPr>
              <a:t> IT</a:t>
            </a:r>
          </a:p>
          <a:p>
            <a:pPr marL="342900" indent="-342900" fontAlgn="base">
              <a:spcBef>
                <a:spcPct val="50000"/>
              </a:spcBef>
              <a:spcAft>
                <a:spcPct val="0"/>
              </a:spcAft>
              <a:buClr>
                <a:srgbClr val="F0AB00"/>
              </a:buClr>
              <a:buSzPct val="80000"/>
              <a:buFont typeface="Arial" panose="020B0604020202020204" pitchFamily="34" charset="0"/>
              <a:buChar char="•"/>
            </a:pPr>
            <a:endParaRPr lang="en-DE" sz="2000" kern="0" dirty="0" err="1">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694112C8-D435-44BC-9BB8-1C5578A54E69}"/>
              </a:ext>
            </a:extLst>
          </p:cNvPr>
          <p:cNvPicPr>
            <a:picLocks noChangeAspect="1"/>
          </p:cNvPicPr>
          <p:nvPr/>
        </p:nvPicPr>
        <p:blipFill>
          <a:blip r:embed="rId2"/>
          <a:stretch>
            <a:fillRect/>
          </a:stretch>
        </p:blipFill>
        <p:spPr>
          <a:xfrm>
            <a:off x="8517850" y="504000"/>
            <a:ext cx="3506684" cy="3506684"/>
          </a:xfrm>
          <a:prstGeom prst="rect">
            <a:avLst/>
          </a:prstGeom>
        </p:spPr>
      </p:pic>
      <p:pic>
        <p:nvPicPr>
          <p:cNvPr id="8" name="Picture 7">
            <a:extLst>
              <a:ext uri="{FF2B5EF4-FFF2-40B4-BE49-F238E27FC236}">
                <a16:creationId xmlns:a16="http://schemas.microsoft.com/office/drawing/2014/main" id="{7329A56A-D6D6-43A5-A8DB-ED62B2365686}"/>
              </a:ext>
            </a:extLst>
          </p:cNvPr>
          <p:cNvPicPr>
            <a:picLocks noChangeAspect="1"/>
          </p:cNvPicPr>
          <p:nvPr/>
        </p:nvPicPr>
        <p:blipFill>
          <a:blip r:embed="rId3"/>
          <a:stretch>
            <a:fillRect/>
          </a:stretch>
        </p:blipFill>
        <p:spPr>
          <a:xfrm>
            <a:off x="2929631" y="504000"/>
            <a:ext cx="3506684" cy="3506684"/>
          </a:xfrm>
          <a:prstGeom prst="rect">
            <a:avLst/>
          </a:prstGeom>
        </p:spPr>
      </p:pic>
    </p:spTree>
    <p:extLst>
      <p:ext uri="{BB962C8B-B14F-4D97-AF65-F5344CB8AC3E}">
        <p14:creationId xmlns:p14="http://schemas.microsoft.com/office/powerpoint/2010/main" val="4006525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CBCE45-56EB-4BF3-A9EA-5E34A3E50385}"/>
              </a:ext>
            </a:extLst>
          </p:cNvPr>
          <p:cNvSpPr>
            <a:spLocks noGrp="1"/>
          </p:cNvSpPr>
          <p:nvPr>
            <p:ph type="body" sz="quarter" idx="10"/>
          </p:nvPr>
        </p:nvSpPr>
        <p:spPr>
          <a:xfrm>
            <a:off x="5764640" y="1799915"/>
            <a:ext cx="5328000" cy="4716000"/>
          </a:xfrm>
        </p:spPr>
        <p:txBody>
          <a:bodyPr>
            <a:normAutofit/>
          </a:bodyPr>
          <a:lstStyle/>
          <a:p>
            <a:pPr marL="342900" indent="-342900">
              <a:buFont typeface="Arial" panose="020B0604020202020204" pitchFamily="34" charset="0"/>
              <a:buChar char="•"/>
            </a:pPr>
            <a:r>
              <a:rPr lang="en-US" sz="2800" dirty="0">
                <a:solidFill>
                  <a:schemeClr val="accent1"/>
                </a:solidFill>
              </a:rPr>
              <a:t>In </a:t>
            </a:r>
            <a:r>
              <a:rPr lang="en-US" sz="2800" dirty="0" err="1">
                <a:solidFill>
                  <a:schemeClr val="accent1"/>
                </a:solidFill>
              </a:rPr>
              <a:t>allen</a:t>
            </a:r>
            <a:r>
              <a:rPr lang="en-US" sz="2800" dirty="0">
                <a:solidFill>
                  <a:schemeClr val="accent1"/>
                </a:solidFill>
              </a:rPr>
              <a:t> </a:t>
            </a:r>
            <a:r>
              <a:rPr lang="en-US" sz="2800" dirty="0" err="1">
                <a:solidFill>
                  <a:schemeClr val="accent1"/>
                </a:solidFill>
              </a:rPr>
              <a:t>gängigen</a:t>
            </a:r>
            <a:r>
              <a:rPr lang="en-US" sz="2800" dirty="0">
                <a:solidFill>
                  <a:schemeClr val="accent1"/>
                </a:solidFill>
              </a:rPr>
              <a:t> </a:t>
            </a:r>
            <a:r>
              <a:rPr lang="en-US" sz="2800" dirty="0" err="1">
                <a:solidFill>
                  <a:schemeClr val="accent1"/>
                </a:solidFill>
              </a:rPr>
              <a:t>Browsern</a:t>
            </a:r>
            <a:r>
              <a:rPr lang="en-US" sz="2800" dirty="0">
                <a:solidFill>
                  <a:schemeClr val="accent1"/>
                </a:solidFill>
              </a:rPr>
              <a:t> </a:t>
            </a:r>
            <a:r>
              <a:rPr lang="en-US" sz="2800" dirty="0" err="1">
                <a:solidFill>
                  <a:schemeClr val="accent1"/>
                </a:solidFill>
              </a:rPr>
              <a:t>verfügbar</a:t>
            </a:r>
            <a:endParaRPr lang="en-US" sz="2800" dirty="0">
              <a:solidFill>
                <a:schemeClr val="accent1"/>
              </a:solidFill>
            </a:endParaRPr>
          </a:p>
          <a:p>
            <a:pPr marL="342900" indent="-342900">
              <a:buFont typeface="Arial" panose="020B0604020202020204" pitchFamily="34" charset="0"/>
              <a:buChar char="•"/>
            </a:pPr>
            <a:r>
              <a:rPr lang="en-US" sz="2800" dirty="0">
                <a:solidFill>
                  <a:schemeClr val="accent1"/>
                </a:solidFill>
              </a:rPr>
              <a:t>Tickets </a:t>
            </a:r>
            <a:r>
              <a:rPr lang="en-US" sz="2800" dirty="0" err="1">
                <a:solidFill>
                  <a:schemeClr val="accent1"/>
                </a:solidFill>
              </a:rPr>
              <a:t>nicht</a:t>
            </a:r>
            <a:r>
              <a:rPr lang="en-US" sz="2800" dirty="0">
                <a:solidFill>
                  <a:schemeClr val="accent1"/>
                </a:solidFill>
              </a:rPr>
              <a:t>  </a:t>
            </a:r>
            <a:r>
              <a:rPr lang="en-US" sz="2800" dirty="0" err="1">
                <a:solidFill>
                  <a:schemeClr val="accent1"/>
                </a:solidFill>
              </a:rPr>
              <a:t>größer</a:t>
            </a:r>
            <a:r>
              <a:rPr lang="en-US" sz="2800" dirty="0">
                <a:solidFill>
                  <a:schemeClr val="accent1"/>
                </a:solidFill>
              </a:rPr>
              <a:t> </a:t>
            </a:r>
            <a:r>
              <a:rPr lang="en-US" sz="2800" dirty="0" err="1">
                <a:solidFill>
                  <a:schemeClr val="accent1"/>
                </a:solidFill>
              </a:rPr>
              <a:t>als</a:t>
            </a:r>
            <a:r>
              <a:rPr lang="en-US" sz="2800" dirty="0">
                <a:solidFill>
                  <a:schemeClr val="accent1"/>
                </a:solidFill>
              </a:rPr>
              <a:t> 2 MB</a:t>
            </a:r>
          </a:p>
          <a:p>
            <a:pPr marL="342900" indent="-342900">
              <a:buFont typeface="Arial" panose="020B0604020202020204" pitchFamily="34" charset="0"/>
              <a:buChar char="•"/>
            </a:pPr>
            <a:r>
              <a:rPr lang="en-US" sz="2800" dirty="0" err="1">
                <a:solidFill>
                  <a:schemeClr val="accent1"/>
                </a:solidFill>
              </a:rPr>
              <a:t>Einfache</a:t>
            </a:r>
            <a:r>
              <a:rPr lang="en-US" sz="2800" dirty="0">
                <a:solidFill>
                  <a:schemeClr val="accent1"/>
                </a:solidFill>
              </a:rPr>
              <a:t> </a:t>
            </a:r>
            <a:r>
              <a:rPr lang="en-US" sz="2800" dirty="0" err="1">
                <a:solidFill>
                  <a:schemeClr val="accent1"/>
                </a:solidFill>
              </a:rPr>
              <a:t>Wartbarkeit</a:t>
            </a:r>
            <a:r>
              <a:rPr lang="en-US" sz="2800" dirty="0">
                <a:solidFill>
                  <a:schemeClr val="accent1"/>
                </a:solidFill>
              </a:rPr>
              <a:t> </a:t>
            </a:r>
            <a:r>
              <a:rPr lang="en-US" sz="2800" dirty="0" err="1">
                <a:solidFill>
                  <a:schemeClr val="accent1"/>
                </a:solidFill>
              </a:rPr>
              <a:t>durch</a:t>
            </a:r>
            <a:r>
              <a:rPr lang="en-US" sz="2800" dirty="0">
                <a:solidFill>
                  <a:schemeClr val="accent1"/>
                </a:solidFill>
              </a:rPr>
              <a:t> die </a:t>
            </a:r>
            <a:r>
              <a:rPr lang="en-US" sz="2800" dirty="0" err="1">
                <a:solidFill>
                  <a:schemeClr val="accent1"/>
                </a:solidFill>
              </a:rPr>
              <a:t>Benutzer</a:t>
            </a:r>
            <a:endParaRPr lang="en-US" sz="2800" dirty="0">
              <a:solidFill>
                <a:schemeClr val="accent1"/>
              </a:solidFill>
            </a:endParaRPr>
          </a:p>
        </p:txBody>
      </p:sp>
      <p:sp>
        <p:nvSpPr>
          <p:cNvPr id="4" name="Title 3">
            <a:extLst>
              <a:ext uri="{FF2B5EF4-FFF2-40B4-BE49-F238E27FC236}">
                <a16:creationId xmlns:a16="http://schemas.microsoft.com/office/drawing/2014/main" id="{46394C41-08F0-46FD-9169-556081289AEC}"/>
              </a:ext>
            </a:extLst>
          </p:cNvPr>
          <p:cNvSpPr>
            <a:spLocks noGrp="1"/>
          </p:cNvSpPr>
          <p:nvPr>
            <p:ph type="title"/>
          </p:nvPr>
        </p:nvSpPr>
        <p:spPr/>
        <p:txBody>
          <a:bodyPr/>
          <a:lstStyle/>
          <a:p>
            <a:r>
              <a:rPr lang="en-US" dirty="0" err="1"/>
              <a:t>Qualitätsziele</a:t>
            </a:r>
            <a:endParaRPr lang="en-DE" dirty="0"/>
          </a:p>
        </p:txBody>
      </p:sp>
      <p:pic>
        <p:nvPicPr>
          <p:cNvPr id="5" name="Picture 4">
            <a:extLst>
              <a:ext uri="{FF2B5EF4-FFF2-40B4-BE49-F238E27FC236}">
                <a16:creationId xmlns:a16="http://schemas.microsoft.com/office/drawing/2014/main" id="{14B1EA06-E2A9-4573-A642-8FF6241889EE}"/>
              </a:ext>
            </a:extLst>
          </p:cNvPr>
          <p:cNvPicPr>
            <a:picLocks noChangeAspect="1"/>
          </p:cNvPicPr>
          <p:nvPr/>
        </p:nvPicPr>
        <p:blipFill>
          <a:blip r:embed="rId2"/>
          <a:stretch>
            <a:fillRect/>
          </a:stretch>
        </p:blipFill>
        <p:spPr>
          <a:xfrm>
            <a:off x="393650" y="873332"/>
            <a:ext cx="4773153" cy="4773153"/>
          </a:xfrm>
          <a:prstGeom prst="rect">
            <a:avLst/>
          </a:prstGeom>
        </p:spPr>
      </p:pic>
    </p:spTree>
    <p:extLst>
      <p:ext uri="{BB962C8B-B14F-4D97-AF65-F5344CB8AC3E}">
        <p14:creationId xmlns:p14="http://schemas.microsoft.com/office/powerpoint/2010/main" val="3246345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Matthias Biermanns</a:t>
            </a:r>
          </a:p>
        </p:txBody>
      </p:sp>
      <p:sp>
        <p:nvSpPr>
          <p:cNvPr id="4" name="Title"/>
          <p:cNvSpPr>
            <a:spLocks noGrp="1"/>
          </p:cNvSpPr>
          <p:nvPr>
            <p:ph type="title"/>
          </p:nvPr>
        </p:nvSpPr>
        <p:spPr/>
        <p:txBody>
          <a:bodyPr/>
          <a:lstStyle/>
          <a:p>
            <a:r>
              <a:rPr lang="en-US" dirty="0"/>
              <a:t>Unser Miro</a:t>
            </a:r>
            <a:br>
              <a:rPr lang="en-US" dirty="0"/>
            </a:br>
            <a:r>
              <a:rPr lang="en-US" dirty="0" err="1">
                <a:solidFill>
                  <a:schemeClr val="accent1"/>
                </a:solidFill>
              </a:rPr>
              <a:t>Zustandsdiagramm</a:t>
            </a:r>
            <a:endParaRPr lang="de-DE" dirty="0">
              <a:solidFill>
                <a:schemeClr val="accent1"/>
              </a:solidFill>
            </a:endParaRPr>
          </a:p>
        </p:txBody>
      </p:sp>
      <p:pic>
        <p:nvPicPr>
          <p:cNvPr id="5" name="Picture Placeholder 4">
            <a:extLst>
              <a:ext uri="{FF2B5EF4-FFF2-40B4-BE49-F238E27FC236}">
                <a16:creationId xmlns:a16="http://schemas.microsoft.com/office/drawing/2014/main" id="{FD369F70-38C4-481B-BF29-CB5120DAE4C6}"/>
              </a:ext>
            </a:extLst>
          </p:cNvPr>
          <p:cNvPicPr>
            <a:picLocks noGrp="1" noChangeAspect="1"/>
          </p:cNvPicPr>
          <p:nvPr>
            <p:ph type="pic" sz="quarter" idx="16"/>
          </p:nvPr>
        </p:nvPicPr>
        <p:blipFill>
          <a:blip r:embed="rId2"/>
          <a:srcRect t="16" b="16"/>
          <a:stretch>
            <a:fillRect/>
          </a:stretch>
        </p:blipFill>
        <p:spPr/>
      </p:pic>
      <p:pic>
        <p:nvPicPr>
          <p:cNvPr id="7" name="Graphic 6">
            <a:extLst>
              <a:ext uri="{FF2B5EF4-FFF2-40B4-BE49-F238E27FC236}">
                <a16:creationId xmlns:a16="http://schemas.microsoft.com/office/drawing/2014/main" id="{567BBDC0-BDC4-47B4-AC82-D573D5A73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841960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927E-2BBE-4FAD-829A-34B9A9043DF0}"/>
              </a:ext>
            </a:extLst>
          </p:cNvPr>
          <p:cNvSpPr>
            <a:spLocks noGrp="1"/>
          </p:cNvSpPr>
          <p:nvPr>
            <p:ph type="title"/>
          </p:nvPr>
        </p:nvSpPr>
        <p:spPr/>
        <p:txBody>
          <a:bodyPr/>
          <a:lstStyle/>
          <a:p>
            <a:r>
              <a:rPr lang="en-US" dirty="0" err="1"/>
              <a:t>Zustandsdiagramme</a:t>
            </a:r>
            <a:endParaRPr lang="en-DE" dirty="0"/>
          </a:p>
        </p:txBody>
      </p:sp>
      <p:pic>
        <p:nvPicPr>
          <p:cNvPr id="4" name="Picture 3">
            <a:extLst>
              <a:ext uri="{FF2B5EF4-FFF2-40B4-BE49-F238E27FC236}">
                <a16:creationId xmlns:a16="http://schemas.microsoft.com/office/drawing/2014/main" id="{FE3B92EA-8F87-4629-A802-C656744A049D}"/>
              </a:ext>
            </a:extLst>
          </p:cNvPr>
          <p:cNvPicPr>
            <a:picLocks noChangeAspect="1"/>
          </p:cNvPicPr>
          <p:nvPr/>
        </p:nvPicPr>
        <p:blipFill>
          <a:blip r:embed="rId2"/>
          <a:stretch>
            <a:fillRect/>
          </a:stretch>
        </p:blipFill>
        <p:spPr>
          <a:xfrm>
            <a:off x="93884" y="1676895"/>
            <a:ext cx="12101291" cy="2959759"/>
          </a:xfrm>
          <a:prstGeom prst="rect">
            <a:avLst/>
          </a:prstGeom>
        </p:spPr>
      </p:pic>
    </p:spTree>
    <p:extLst>
      <p:ext uri="{BB962C8B-B14F-4D97-AF65-F5344CB8AC3E}">
        <p14:creationId xmlns:p14="http://schemas.microsoft.com/office/powerpoint/2010/main" val="2871439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Robin Reyer</a:t>
            </a:r>
          </a:p>
        </p:txBody>
      </p:sp>
      <p:sp>
        <p:nvSpPr>
          <p:cNvPr id="4" name="Title"/>
          <p:cNvSpPr>
            <a:spLocks noGrp="1"/>
          </p:cNvSpPr>
          <p:nvPr>
            <p:ph type="title"/>
          </p:nvPr>
        </p:nvSpPr>
        <p:spPr/>
        <p:txBody>
          <a:bodyPr/>
          <a:lstStyle/>
          <a:p>
            <a:r>
              <a:rPr lang="en-US" dirty="0"/>
              <a:t>Unser Miro</a:t>
            </a:r>
            <a:br>
              <a:rPr lang="en-US" dirty="0"/>
            </a:br>
            <a:r>
              <a:rPr lang="en-US" dirty="0" err="1">
                <a:solidFill>
                  <a:schemeClr val="accent1"/>
                </a:solidFill>
              </a:rPr>
              <a:t>Klassendiagram</a:t>
            </a:r>
            <a:endParaRPr lang="de-DE" dirty="0">
              <a:solidFill>
                <a:schemeClr val="accent1"/>
              </a:solidFill>
            </a:endParaRPr>
          </a:p>
        </p:txBody>
      </p:sp>
      <p:pic>
        <p:nvPicPr>
          <p:cNvPr id="5" name="Picture Placeholder 4">
            <a:extLst>
              <a:ext uri="{FF2B5EF4-FFF2-40B4-BE49-F238E27FC236}">
                <a16:creationId xmlns:a16="http://schemas.microsoft.com/office/drawing/2014/main" id="{FD369F70-38C4-481B-BF29-CB5120DAE4C6}"/>
              </a:ext>
            </a:extLst>
          </p:cNvPr>
          <p:cNvPicPr>
            <a:picLocks noGrp="1" noChangeAspect="1"/>
          </p:cNvPicPr>
          <p:nvPr>
            <p:ph type="pic" sz="quarter" idx="16"/>
          </p:nvPr>
        </p:nvPicPr>
        <p:blipFill>
          <a:blip r:embed="rId2"/>
          <a:srcRect t="16" b="16"/>
          <a:stretch>
            <a:fillRect/>
          </a:stretch>
        </p:blipFill>
        <p:spPr/>
      </p:pic>
      <p:pic>
        <p:nvPicPr>
          <p:cNvPr id="7" name="Graphic 6">
            <a:extLst>
              <a:ext uri="{FF2B5EF4-FFF2-40B4-BE49-F238E27FC236}">
                <a16:creationId xmlns:a16="http://schemas.microsoft.com/office/drawing/2014/main" id="{567BBDC0-BDC4-47B4-AC82-D573D5A73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382194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err="1">
                <a:solidFill>
                  <a:srgbClr val="FFC000"/>
                </a:solidFill>
              </a:rPr>
              <a:t>Verteilte</a:t>
            </a:r>
            <a:r>
              <a:rPr lang="en-US" sz="3200" dirty="0">
                <a:solidFill>
                  <a:srgbClr val="FFC000"/>
                </a:solidFill>
              </a:rPr>
              <a:t> </a:t>
            </a:r>
            <a:r>
              <a:rPr lang="en-US" sz="3200" dirty="0" err="1">
                <a:solidFill>
                  <a:srgbClr val="FFC000"/>
                </a:solidFill>
              </a:rPr>
              <a:t>Versionskontrolle</a:t>
            </a:r>
            <a:endParaRPr lang="en-US" sz="3200" dirty="0">
              <a:solidFill>
                <a:srgbClr val="FFC000"/>
              </a:solidFill>
            </a:endParaRPr>
          </a:p>
        </p:txBody>
      </p:sp>
      <p:pic>
        <p:nvPicPr>
          <p:cNvPr id="4" name="Grafik 3">
            <a:extLst>
              <a:ext uri="{FF2B5EF4-FFF2-40B4-BE49-F238E27FC236}">
                <a16:creationId xmlns:a16="http://schemas.microsoft.com/office/drawing/2014/main" id="{CFC264F5-577F-4C76-8D5E-95FCEC2AD933}"/>
              </a:ext>
            </a:extLst>
          </p:cNvPr>
          <p:cNvPicPr>
            <a:picLocks noChangeAspect="1"/>
          </p:cNvPicPr>
          <p:nvPr/>
        </p:nvPicPr>
        <p:blipFill>
          <a:blip r:embed="rId2"/>
          <a:stretch>
            <a:fillRect/>
          </a:stretch>
        </p:blipFill>
        <p:spPr>
          <a:xfrm>
            <a:off x="4387835" y="504000"/>
            <a:ext cx="5053969" cy="6052657"/>
          </a:xfrm>
          <a:prstGeom prst="rect">
            <a:avLst/>
          </a:prstGeom>
        </p:spPr>
      </p:pic>
    </p:spTree>
    <p:extLst>
      <p:ext uri="{BB962C8B-B14F-4D97-AF65-F5344CB8AC3E}">
        <p14:creationId xmlns:p14="http://schemas.microsoft.com/office/powerpoint/2010/main" val="967526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3141A04-112A-4258-A918-67066C4CA0EC}"/>
              </a:ext>
            </a:extLst>
          </p:cNvPr>
          <p:cNvPicPr>
            <a:picLocks noChangeAspect="1"/>
          </p:cNvPicPr>
          <p:nvPr/>
        </p:nvPicPr>
        <p:blipFill>
          <a:blip r:embed="rId2"/>
          <a:stretch>
            <a:fillRect/>
          </a:stretch>
        </p:blipFill>
        <p:spPr>
          <a:xfrm>
            <a:off x="44027" y="0"/>
            <a:ext cx="12107121" cy="6858000"/>
          </a:xfrm>
          <a:prstGeom prst="rect">
            <a:avLst/>
          </a:prstGeom>
        </p:spPr>
      </p:pic>
      <p:sp>
        <p:nvSpPr>
          <p:cNvPr id="8" name="Rechteck 7">
            <a:extLst>
              <a:ext uri="{FF2B5EF4-FFF2-40B4-BE49-F238E27FC236}">
                <a16:creationId xmlns:a16="http://schemas.microsoft.com/office/drawing/2014/main" id="{A76EB234-AD81-4B43-8983-FA4014D9C100}"/>
              </a:ext>
            </a:extLst>
          </p:cNvPr>
          <p:cNvSpPr/>
          <p:nvPr/>
        </p:nvSpPr>
        <p:spPr>
          <a:xfrm>
            <a:off x="5571114" y="2189018"/>
            <a:ext cx="6400800" cy="446116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hteck 9">
            <a:extLst>
              <a:ext uri="{FF2B5EF4-FFF2-40B4-BE49-F238E27FC236}">
                <a16:creationId xmlns:a16="http://schemas.microsoft.com/office/drawing/2014/main" id="{BF5DD346-E53B-4ED0-81CE-614D26A1FF3F}"/>
              </a:ext>
            </a:extLst>
          </p:cNvPr>
          <p:cNvSpPr/>
          <p:nvPr/>
        </p:nvSpPr>
        <p:spPr>
          <a:xfrm>
            <a:off x="3469841" y="48490"/>
            <a:ext cx="7615382" cy="338051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hteck 10">
            <a:extLst>
              <a:ext uri="{FF2B5EF4-FFF2-40B4-BE49-F238E27FC236}">
                <a16:creationId xmlns:a16="http://schemas.microsoft.com/office/drawing/2014/main" id="{2613E348-7414-49F8-B078-D89508768C13}"/>
              </a:ext>
            </a:extLst>
          </p:cNvPr>
          <p:cNvSpPr/>
          <p:nvPr/>
        </p:nvSpPr>
        <p:spPr>
          <a:xfrm>
            <a:off x="140132" y="2189018"/>
            <a:ext cx="5357092" cy="446116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32171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76F8AED-452D-422E-82B4-8963C7030D2F}"/>
              </a:ext>
            </a:extLst>
          </p:cNvPr>
          <p:cNvPicPr>
            <a:picLocks noChangeAspect="1"/>
          </p:cNvPicPr>
          <p:nvPr/>
        </p:nvPicPr>
        <p:blipFill>
          <a:blip r:embed="rId2"/>
          <a:stretch>
            <a:fillRect/>
          </a:stretch>
        </p:blipFill>
        <p:spPr>
          <a:xfrm>
            <a:off x="834795" y="0"/>
            <a:ext cx="10724921" cy="6858000"/>
          </a:xfrm>
          <a:prstGeom prst="rect">
            <a:avLst/>
          </a:prstGeom>
        </p:spPr>
      </p:pic>
    </p:spTree>
    <p:extLst>
      <p:ext uri="{BB962C8B-B14F-4D97-AF65-F5344CB8AC3E}">
        <p14:creationId xmlns:p14="http://schemas.microsoft.com/office/powerpoint/2010/main" val="123122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31B8B-A206-42F6-940B-93429B03A796}"/>
              </a:ext>
            </a:extLst>
          </p:cNvPr>
          <p:cNvSpPr>
            <a:spLocks noGrp="1"/>
          </p:cNvSpPr>
          <p:nvPr>
            <p:ph type="title"/>
          </p:nvPr>
        </p:nvSpPr>
        <p:spPr/>
        <p:txBody>
          <a:bodyPr/>
          <a:lstStyle/>
          <a:p>
            <a:endParaRPr lang="en-DE"/>
          </a:p>
        </p:txBody>
      </p:sp>
      <p:pic>
        <p:nvPicPr>
          <p:cNvPr id="5" name="Inhaltsplatzhalter 4">
            <a:extLst>
              <a:ext uri="{FF2B5EF4-FFF2-40B4-BE49-F238E27FC236}">
                <a16:creationId xmlns:a16="http://schemas.microsoft.com/office/drawing/2014/main" id="{094692D9-81B9-4F6A-83CF-4DC203854B82}"/>
              </a:ext>
            </a:extLst>
          </p:cNvPr>
          <p:cNvPicPr>
            <a:picLocks noGrp="1" noChangeAspect="1"/>
          </p:cNvPicPr>
          <p:nvPr>
            <p:ph idx="1"/>
          </p:nvPr>
        </p:nvPicPr>
        <p:blipFill rotWithShape="1">
          <a:blip r:embed="rId2"/>
          <a:srcRect l="16842" t="14749" r="12702" b="12747"/>
          <a:stretch/>
        </p:blipFill>
        <p:spPr>
          <a:xfrm>
            <a:off x="1588" y="0"/>
            <a:ext cx="12191999" cy="6873178"/>
          </a:xfrm>
        </p:spPr>
      </p:pic>
    </p:spTree>
    <p:extLst>
      <p:ext uri="{BB962C8B-B14F-4D97-AF65-F5344CB8AC3E}">
        <p14:creationId xmlns:p14="http://schemas.microsoft.com/office/powerpoint/2010/main" val="3699581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58688-71C9-4136-AFEA-10CA14CAA459}"/>
              </a:ext>
            </a:extLst>
          </p:cNvPr>
          <p:cNvSpPr>
            <a:spLocks noGrp="1"/>
          </p:cNvSpPr>
          <p:nvPr>
            <p:ph type="title"/>
          </p:nvPr>
        </p:nvSpPr>
        <p:spPr/>
        <p:txBody>
          <a:bodyPr/>
          <a:lstStyle/>
          <a:p>
            <a:endParaRPr lang="en-DE"/>
          </a:p>
        </p:txBody>
      </p:sp>
      <p:pic>
        <p:nvPicPr>
          <p:cNvPr id="5" name="Inhaltsplatzhalter 4">
            <a:extLst>
              <a:ext uri="{FF2B5EF4-FFF2-40B4-BE49-F238E27FC236}">
                <a16:creationId xmlns:a16="http://schemas.microsoft.com/office/drawing/2014/main" id="{6486D18C-BBA6-415F-9C08-DDF06D9AFA40}"/>
              </a:ext>
            </a:extLst>
          </p:cNvPr>
          <p:cNvPicPr>
            <a:picLocks noGrp="1" noChangeAspect="1"/>
          </p:cNvPicPr>
          <p:nvPr>
            <p:ph idx="1"/>
          </p:nvPr>
        </p:nvPicPr>
        <p:blipFill rotWithShape="1">
          <a:blip r:embed="rId2"/>
          <a:srcRect l="1046" t="6744" r="12925" b="7572"/>
          <a:stretch/>
        </p:blipFill>
        <p:spPr>
          <a:xfrm>
            <a:off x="1587" y="-1"/>
            <a:ext cx="12192000" cy="6858625"/>
          </a:xfrm>
        </p:spPr>
      </p:pic>
    </p:spTree>
    <p:extLst>
      <p:ext uri="{BB962C8B-B14F-4D97-AF65-F5344CB8AC3E}">
        <p14:creationId xmlns:p14="http://schemas.microsoft.com/office/powerpoint/2010/main" val="716179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Robin Reyer</a:t>
            </a:r>
          </a:p>
        </p:txBody>
      </p:sp>
      <p:sp>
        <p:nvSpPr>
          <p:cNvPr id="4" name="Title"/>
          <p:cNvSpPr>
            <a:spLocks noGrp="1"/>
          </p:cNvSpPr>
          <p:nvPr>
            <p:ph type="title"/>
          </p:nvPr>
        </p:nvSpPr>
        <p:spPr/>
        <p:txBody>
          <a:bodyPr/>
          <a:lstStyle/>
          <a:p>
            <a:r>
              <a:rPr lang="en-US" dirty="0"/>
              <a:t>Unser Miro</a:t>
            </a:r>
            <a:br>
              <a:rPr lang="en-US" dirty="0"/>
            </a:br>
            <a:r>
              <a:rPr lang="en-US" dirty="0" err="1">
                <a:solidFill>
                  <a:schemeClr val="accent1"/>
                </a:solidFill>
              </a:rPr>
              <a:t>Sequenzdiagram</a:t>
            </a:r>
            <a:endParaRPr lang="de-DE" dirty="0">
              <a:solidFill>
                <a:schemeClr val="accent1"/>
              </a:solidFill>
            </a:endParaRPr>
          </a:p>
        </p:txBody>
      </p:sp>
      <p:pic>
        <p:nvPicPr>
          <p:cNvPr id="5" name="Picture Placeholder 4">
            <a:extLst>
              <a:ext uri="{FF2B5EF4-FFF2-40B4-BE49-F238E27FC236}">
                <a16:creationId xmlns:a16="http://schemas.microsoft.com/office/drawing/2014/main" id="{FD369F70-38C4-481B-BF29-CB5120DAE4C6}"/>
              </a:ext>
            </a:extLst>
          </p:cNvPr>
          <p:cNvPicPr>
            <a:picLocks noGrp="1" noChangeAspect="1"/>
          </p:cNvPicPr>
          <p:nvPr>
            <p:ph type="pic" sz="quarter" idx="16"/>
          </p:nvPr>
        </p:nvPicPr>
        <p:blipFill>
          <a:blip r:embed="rId2"/>
          <a:srcRect t="16" b="16"/>
          <a:stretch>
            <a:fillRect/>
          </a:stretch>
        </p:blipFill>
        <p:spPr/>
      </p:pic>
      <p:pic>
        <p:nvPicPr>
          <p:cNvPr id="7" name="Graphic 6">
            <a:extLst>
              <a:ext uri="{FF2B5EF4-FFF2-40B4-BE49-F238E27FC236}">
                <a16:creationId xmlns:a16="http://schemas.microsoft.com/office/drawing/2014/main" id="{567BBDC0-BDC4-47B4-AC82-D573D5A73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2244400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258DACC9-5884-4179-85A1-448987107B88}"/>
              </a:ext>
            </a:extLst>
          </p:cNvPr>
          <p:cNvPicPr>
            <a:picLocks noGrp="1" noChangeAspect="1"/>
          </p:cNvPicPr>
          <p:nvPr>
            <p:ph idx="1"/>
          </p:nvPr>
        </p:nvPicPr>
        <p:blipFill rotWithShape="1">
          <a:blip r:embed="rId2"/>
          <a:srcRect l="3310" r="2262"/>
          <a:stretch/>
        </p:blipFill>
        <p:spPr>
          <a:xfrm>
            <a:off x="2391160" y="21510"/>
            <a:ext cx="7412855" cy="6836490"/>
          </a:xfrm>
        </p:spPr>
      </p:pic>
    </p:spTree>
    <p:extLst>
      <p:ext uri="{BB962C8B-B14F-4D97-AF65-F5344CB8AC3E}">
        <p14:creationId xmlns:p14="http://schemas.microsoft.com/office/powerpoint/2010/main" val="2686959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92FE1ED0-B2DB-4087-A9C8-80F44622C7F7}"/>
              </a:ext>
            </a:extLst>
          </p:cNvPr>
          <p:cNvPicPr>
            <a:picLocks noGrp="1" noChangeAspect="1"/>
          </p:cNvPicPr>
          <p:nvPr>
            <p:ph idx="1"/>
          </p:nvPr>
        </p:nvPicPr>
        <p:blipFill>
          <a:blip r:embed="rId2"/>
          <a:srcRect/>
          <a:stretch/>
        </p:blipFill>
        <p:spPr>
          <a:xfrm>
            <a:off x="2391160" y="0"/>
            <a:ext cx="7412855" cy="6842636"/>
          </a:xfrm>
        </p:spPr>
      </p:pic>
    </p:spTree>
    <p:extLst>
      <p:ext uri="{BB962C8B-B14F-4D97-AF65-F5344CB8AC3E}">
        <p14:creationId xmlns:p14="http://schemas.microsoft.com/office/powerpoint/2010/main" val="1455937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EB460BC5-1912-496C-9260-BEAAF059114D}"/>
              </a:ext>
            </a:extLst>
          </p:cNvPr>
          <p:cNvPicPr>
            <a:picLocks noGrp="1" noChangeAspect="1"/>
          </p:cNvPicPr>
          <p:nvPr>
            <p:ph idx="1"/>
          </p:nvPr>
        </p:nvPicPr>
        <p:blipFill>
          <a:blip r:embed="rId2"/>
          <a:stretch>
            <a:fillRect/>
          </a:stretch>
        </p:blipFill>
        <p:spPr>
          <a:xfrm>
            <a:off x="2448865" y="12323"/>
            <a:ext cx="7297445" cy="6833354"/>
          </a:xfrm>
        </p:spPr>
      </p:pic>
    </p:spTree>
    <p:extLst>
      <p:ext uri="{BB962C8B-B14F-4D97-AF65-F5344CB8AC3E}">
        <p14:creationId xmlns:p14="http://schemas.microsoft.com/office/powerpoint/2010/main" val="1771579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8"/>
            <a:ext cx="8258260" cy="2084059"/>
          </a:xfrm>
        </p:spPr>
        <p:txBody>
          <a:bodyPr/>
          <a:lstStyle/>
          <a:p>
            <a:r>
              <a:rPr lang="en-US" sz="7000" dirty="0"/>
              <a:t>Thank you.</a:t>
            </a:r>
          </a:p>
        </p:txBody>
      </p:sp>
      <p:pic>
        <p:nvPicPr>
          <p:cNvPr id="5" name="Graphic 4">
            <a:extLst>
              <a:ext uri="{FF2B5EF4-FFF2-40B4-BE49-F238E27FC236}">
                <a16:creationId xmlns:a16="http://schemas.microsoft.com/office/drawing/2014/main" id="{6736F176-3921-4FC1-BBDF-723F2F68CE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000" y="6013605"/>
            <a:ext cx="1629484" cy="657083"/>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a:solidFill>
                  <a:srgbClr val="FFC000"/>
                </a:solidFill>
              </a:rPr>
              <a:t>Lifecycle </a:t>
            </a:r>
            <a:r>
              <a:rPr lang="en-US" sz="3200" dirty="0" err="1">
                <a:solidFill>
                  <a:srgbClr val="FFC000"/>
                </a:solidFill>
              </a:rPr>
              <a:t>einer</a:t>
            </a:r>
            <a:r>
              <a:rPr lang="en-US" sz="3200" dirty="0">
                <a:solidFill>
                  <a:srgbClr val="FFC000"/>
                </a:solidFill>
              </a:rPr>
              <a:t> </a:t>
            </a:r>
            <a:r>
              <a:rPr lang="en-US" sz="3200" dirty="0" err="1">
                <a:solidFill>
                  <a:srgbClr val="FFC000"/>
                </a:solidFill>
              </a:rPr>
              <a:t>Datei</a:t>
            </a:r>
            <a:r>
              <a:rPr lang="en-US" sz="3200" dirty="0">
                <a:solidFill>
                  <a:srgbClr val="FFC000"/>
                </a:solidFill>
              </a:rPr>
              <a:t> in Git</a:t>
            </a:r>
          </a:p>
        </p:txBody>
      </p:sp>
      <p:pic>
        <p:nvPicPr>
          <p:cNvPr id="4" name="Grafik 3">
            <a:extLst>
              <a:ext uri="{FF2B5EF4-FFF2-40B4-BE49-F238E27FC236}">
                <a16:creationId xmlns:a16="http://schemas.microsoft.com/office/drawing/2014/main" id="{94E8649E-A79A-4331-A457-6CB92020537E}"/>
              </a:ext>
            </a:extLst>
          </p:cNvPr>
          <p:cNvPicPr>
            <a:picLocks noChangeAspect="1"/>
          </p:cNvPicPr>
          <p:nvPr/>
        </p:nvPicPr>
        <p:blipFill>
          <a:blip r:embed="rId2"/>
          <a:stretch>
            <a:fillRect/>
          </a:stretch>
        </p:blipFill>
        <p:spPr>
          <a:xfrm>
            <a:off x="908856" y="1288648"/>
            <a:ext cx="10377462" cy="4280703"/>
          </a:xfrm>
          <a:prstGeom prst="rect">
            <a:avLst/>
          </a:prstGeom>
        </p:spPr>
      </p:pic>
    </p:spTree>
    <p:extLst>
      <p:ext uri="{BB962C8B-B14F-4D97-AF65-F5344CB8AC3E}">
        <p14:creationId xmlns:p14="http://schemas.microsoft.com/office/powerpoint/2010/main" val="55586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492443"/>
          </a:xfrm>
        </p:spPr>
        <p:txBody>
          <a:bodyPr/>
          <a:lstStyle/>
          <a:p>
            <a:r>
              <a:rPr lang="en-US" sz="3200" dirty="0" err="1">
                <a:solidFill>
                  <a:srgbClr val="FFC000"/>
                </a:solidFill>
              </a:rPr>
              <a:t>Terminologie</a:t>
            </a:r>
            <a:endParaRPr lang="en-US" sz="3200" dirty="0">
              <a:solidFill>
                <a:srgbClr val="FFC000"/>
              </a:solidFill>
            </a:endParaRPr>
          </a:p>
        </p:txBody>
      </p:sp>
      <p:sp>
        <p:nvSpPr>
          <p:cNvPr id="2" name="Textfeld 1">
            <a:extLst>
              <a:ext uri="{FF2B5EF4-FFF2-40B4-BE49-F238E27FC236}">
                <a16:creationId xmlns:a16="http://schemas.microsoft.com/office/drawing/2014/main" id="{F7E78A5F-46B7-4D56-A95C-583CBD50032D}"/>
              </a:ext>
            </a:extLst>
          </p:cNvPr>
          <p:cNvSpPr txBox="1"/>
          <p:nvPr/>
        </p:nvSpPr>
        <p:spPr>
          <a:xfrm>
            <a:off x="504001" y="2517289"/>
            <a:ext cx="6509985" cy="2585323"/>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solidFill>
                  <a:schemeClr val="tx1"/>
                </a:solidFill>
                <a:latin typeface="Arial"/>
                <a:ea typeface="Arial Unicode MS" pitchFamily="34" charset="-128"/>
                <a:cs typeface="+mn-cs"/>
              </a:rPr>
              <a:t>Reposi</a:t>
            </a:r>
            <a:r>
              <a:rPr lang="de-DE" sz="2400" kern="0" dirty="0">
                <a:ea typeface="Arial Unicode MS" pitchFamily="34" charset="-128"/>
              </a:rPr>
              <a:t>tory: Verzeichnis / digitales Archiv</a:t>
            </a:r>
          </a:p>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solidFill>
                  <a:schemeClr val="tx1"/>
                </a:solidFill>
                <a:latin typeface="Arial"/>
                <a:ea typeface="Arial Unicode MS" pitchFamily="34" charset="-128"/>
                <a:cs typeface="+mn-cs"/>
              </a:rPr>
              <a:t>Branch: Verweis auf einen Commit</a:t>
            </a:r>
            <a:endParaRPr lang="de-DE" sz="2400" kern="0" dirty="0">
              <a:ea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de-DE" sz="2400" kern="0" dirty="0">
                <a:solidFill>
                  <a:schemeClr val="tx1"/>
                </a:solidFill>
                <a:latin typeface="Arial"/>
                <a:ea typeface="Arial Unicode MS" pitchFamily="34" charset="-128"/>
                <a:cs typeface="+mn-cs"/>
              </a:rPr>
              <a:t>Wichtige </a:t>
            </a:r>
            <a:r>
              <a:rPr lang="de-DE" sz="2400" kern="0" dirty="0" err="1">
                <a:solidFill>
                  <a:schemeClr val="tx1"/>
                </a:solidFill>
                <a:latin typeface="Arial"/>
                <a:ea typeface="Arial Unicode MS" pitchFamily="34" charset="-128"/>
                <a:cs typeface="+mn-cs"/>
              </a:rPr>
              <a:t>Git</a:t>
            </a:r>
            <a:r>
              <a:rPr lang="de-DE" sz="2400" kern="0" dirty="0">
                <a:solidFill>
                  <a:schemeClr val="tx1"/>
                </a:solidFill>
                <a:latin typeface="Arial"/>
                <a:ea typeface="Arial Unicode MS" pitchFamily="34" charset="-128"/>
                <a:cs typeface="+mn-cs"/>
              </a:rPr>
              <a:t>-Befehle:</a:t>
            </a:r>
          </a:p>
          <a:p>
            <a:pPr marL="830138" lvl="1" indent="-285750" fontAlgn="base">
              <a:spcBef>
                <a:spcPct val="50000"/>
              </a:spcBef>
              <a:spcAft>
                <a:spcPct val="0"/>
              </a:spcAft>
              <a:buClr>
                <a:srgbClr val="F0AB00"/>
              </a:buClr>
              <a:buSzPct val="80000"/>
              <a:buFont typeface="Arial" panose="020B0604020202020204" pitchFamily="34" charset="0"/>
              <a:buChar char="•"/>
            </a:pPr>
            <a:r>
              <a:rPr lang="de-DE" sz="2400" kern="0" dirty="0" err="1">
                <a:ea typeface="Arial Unicode MS" pitchFamily="34" charset="-128"/>
              </a:rPr>
              <a:t>commit</a:t>
            </a:r>
            <a:r>
              <a:rPr lang="de-DE" sz="2400" kern="0" dirty="0">
                <a:ea typeface="Arial Unicode MS" pitchFamily="34" charset="-128"/>
              </a:rPr>
              <a:t>, </a:t>
            </a:r>
            <a:r>
              <a:rPr lang="de-DE" sz="2400" kern="0" dirty="0" err="1">
                <a:ea typeface="Arial Unicode MS" pitchFamily="34" charset="-128"/>
              </a:rPr>
              <a:t>merge</a:t>
            </a:r>
            <a:r>
              <a:rPr lang="de-DE" sz="2400" kern="0" dirty="0">
                <a:ea typeface="Arial Unicode MS" pitchFamily="34" charset="-128"/>
              </a:rPr>
              <a:t>, push, pull</a:t>
            </a:r>
            <a:endParaRPr lang="de-DE" sz="2400" kern="0" dirty="0">
              <a:solidFill>
                <a:schemeClr val="tx1"/>
              </a:solidFill>
              <a:latin typeface="Arial"/>
              <a:ea typeface="Arial Unicode MS" pitchFamily="34" charset="-128"/>
              <a:cs typeface="+mn-cs"/>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de-DE" sz="2400" kern="0" dirty="0">
              <a:solidFill>
                <a:schemeClr val="tx1"/>
              </a:solidFill>
              <a:latin typeface="Arial"/>
              <a:ea typeface="Arial Unicode MS" pitchFamily="34" charset="-128"/>
              <a:cs typeface="+mn-cs"/>
            </a:endParaRPr>
          </a:p>
        </p:txBody>
      </p:sp>
    </p:spTree>
    <p:extLst>
      <p:ext uri="{BB962C8B-B14F-4D97-AF65-F5344CB8AC3E}">
        <p14:creationId xmlns:p14="http://schemas.microsoft.com/office/powerpoint/2010/main" val="1920851108"/>
      </p:ext>
    </p:extLst>
  </p:cSld>
  <p:clrMapOvr>
    <a:masterClrMapping/>
  </p:clrMapOvr>
</p:sld>
</file>

<file path=ppt/theme/theme1.xml><?xml version="1.0" encoding="utf-8"?>
<a:theme xmlns:a="http://schemas.openxmlformats.org/drawingml/2006/main" name="SAP 2021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black" id="{1311F169-8353-E940-A2F0-682B02090B2A}" vid="{02DE2BDE-47C8-D749-89BE-0FA758636EA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53AD7E-AA35-4F97-856A-84D408A1C8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1D00C-D380-4A8A-881E-03688FCC3109}">
  <ds:schemaRefs>
    <ds:schemaRef ds:uri="http://schemas.microsoft.com/office/2006/metadata/properties"/>
    <ds:schemaRef ds:uri="http://schemas.microsoft.com/office/infopath/2007/PartnerControls"/>
    <ds:schemaRef ds:uri="47fc58d8-9f4b-4bc8-b278-c3cb6f298023"/>
  </ds:schemaRefs>
</ds:datastoreItem>
</file>

<file path=customXml/itemProps3.xml><?xml version="1.0" encoding="utf-8"?>
<ds:datastoreItem xmlns:ds="http://schemas.openxmlformats.org/officeDocument/2006/customXml" ds:itemID="{398FD485-E434-4109-8170-8E0CFCDC1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SAP_2021_16x9_Black</Template>
  <TotalTime>2288</TotalTime>
  <Words>1094</Words>
  <Application>Microsoft Office PowerPoint</Application>
  <PresentationFormat>Custom</PresentationFormat>
  <Paragraphs>303</Paragraphs>
  <Slides>78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Courier New</vt:lpstr>
      <vt:lpstr>Symbol</vt:lpstr>
      <vt:lpstr>wingdings</vt:lpstr>
      <vt:lpstr>wingdings</vt:lpstr>
      <vt:lpstr>SAP 2021 16x9 black</vt:lpstr>
      <vt:lpstr>Version Control und CI/CD</vt:lpstr>
      <vt:lpstr>Agenda</vt:lpstr>
      <vt:lpstr>Version Control Wiederholung</vt:lpstr>
      <vt:lpstr>Versionskontrolle - Ziele</vt:lpstr>
      <vt:lpstr>Lokale Versionskontrolle</vt:lpstr>
      <vt:lpstr>Zentrale Versionskontrolle</vt:lpstr>
      <vt:lpstr>Verteilte Versionskontrolle</vt:lpstr>
      <vt:lpstr>Lifecycle einer Datei in Git</vt:lpstr>
      <vt:lpstr>Terminologie</vt:lpstr>
      <vt:lpstr>CI/CD Continuous Integration / Continuous Delivery</vt:lpstr>
      <vt:lpstr>Was ist CI/CD?</vt:lpstr>
      <vt:lpstr>Definition: Pipeline </vt:lpstr>
      <vt:lpstr>Continuous Integration Pipeline</vt:lpstr>
      <vt:lpstr>PowerPoint Presentation</vt:lpstr>
      <vt:lpstr>Continuous Delivery Pipline</vt:lpstr>
      <vt:lpstr>Continuous Deployment Pipeline</vt:lpstr>
      <vt:lpstr>CI/CD Ein Praxisbeispiel mit Github-Actions</vt:lpstr>
      <vt:lpstr>2 einfache Funktionen</vt:lpstr>
      <vt:lpstr>PowerPoint Presentation</vt:lpstr>
      <vt:lpstr>.github/workflows/test.yml</vt:lpstr>
      <vt:lpstr>PowerPoint Presentation</vt:lpstr>
      <vt:lpstr>PowerPoint Presentation</vt:lpstr>
      <vt:lpstr>PowerPoint Presentation</vt:lpstr>
      <vt:lpstr>PowerPoint Presentation</vt:lpstr>
      <vt:lpstr>PowerPoint Presentation</vt:lpstr>
      <vt:lpstr>Übersicht über die ausgeführten Workflows</vt:lpstr>
      <vt:lpstr>Übersicht über die Jobs</vt:lpstr>
      <vt:lpstr>PowerPoint Presentation</vt:lpstr>
      <vt:lpstr>Wenn nicht alle Tests erfolgreich sind</vt:lpstr>
      <vt:lpstr>PowerPoint Presentation</vt:lpstr>
      <vt:lpstr>Weitere Anwendungsbeispiele</vt:lpstr>
      <vt:lpstr>Unser Miro Mockup, Personas…</vt:lpstr>
      <vt:lpstr>Unser Miro - Agenda</vt:lpstr>
      <vt:lpstr>Mockup Kino App</vt:lpstr>
      <vt:lpstr>Mockup</vt:lpstr>
      <vt:lpstr>Mockup</vt:lpstr>
      <vt:lpstr>Mockup</vt:lpstr>
      <vt:lpstr>Mockup</vt:lpstr>
      <vt:lpstr>Mockup</vt:lpstr>
      <vt:lpstr>Mockup</vt:lpstr>
      <vt:lpstr>Mockup</vt:lpstr>
      <vt:lpstr>Unser Miro Personas</vt:lpstr>
      <vt:lpstr>Robbyn Retail</vt:lpstr>
      <vt:lpstr>Robbyn Retail</vt:lpstr>
      <vt:lpstr>Wyndows Feyrych</vt:lpstr>
      <vt:lpstr>Wyndows Feyrich</vt:lpstr>
      <vt:lpstr>Harald Boomer</vt:lpstr>
      <vt:lpstr>Harald Boomer</vt:lpstr>
      <vt:lpstr>Krystof Käsch</vt:lpstr>
      <vt:lpstr>Krystof Käsch</vt:lpstr>
      <vt:lpstr>Styff Standard</vt:lpstr>
      <vt:lpstr>Styff Standard</vt:lpstr>
      <vt:lpstr>User Story Map Kino App</vt:lpstr>
      <vt:lpstr>User Story Map</vt:lpstr>
      <vt:lpstr>User Story Map</vt:lpstr>
      <vt:lpstr>User Story Map</vt:lpstr>
      <vt:lpstr>User Story Map</vt:lpstr>
      <vt:lpstr>Unser Miro Pflichtenheft</vt:lpstr>
      <vt:lpstr>Einsatz</vt:lpstr>
      <vt:lpstr>Umgebung</vt:lpstr>
      <vt:lpstr>Funktionalität</vt:lpstr>
      <vt:lpstr>Funktionalität Typische Arbeitsabläufe</vt:lpstr>
      <vt:lpstr>Daten</vt:lpstr>
      <vt:lpstr>Leistungen</vt:lpstr>
      <vt:lpstr>Benutzeroberfläche</vt:lpstr>
      <vt:lpstr>Qualitätsziele</vt:lpstr>
      <vt:lpstr>Unser Miro Zustandsdiagramm</vt:lpstr>
      <vt:lpstr>Zustandsdiagramme</vt:lpstr>
      <vt:lpstr>Unser Miro Klassendiagram</vt:lpstr>
      <vt:lpstr>PowerPoint Presentation</vt:lpstr>
      <vt:lpstr>PowerPoint Presentation</vt:lpstr>
      <vt:lpstr>PowerPoint Presentation</vt:lpstr>
      <vt:lpstr>PowerPoint Presentation</vt:lpstr>
      <vt:lpstr>Unser Miro Sequenzdiagram</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2021/16:9/black</cp:keywords>
  <dc:description/>
  <cp:lastModifiedBy>Biermanns, Matthias</cp:lastModifiedBy>
  <cp:revision>72</cp:revision>
  <dcterms:created xsi:type="dcterms:W3CDTF">2021-04-22T12:10:26Z</dcterms:created>
  <dcterms:modified xsi:type="dcterms:W3CDTF">2021-04-26T13:31:15Z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y fmtid="{D5CDD505-2E9C-101B-9397-08002B2CF9AE}" pid="8" name="ContentTypeId">
    <vt:lpwstr>0x010100615F0F9DCBF1E94796646FCF98A7C072</vt:lpwstr>
  </property>
</Properties>
</file>